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0"/>
  </p:notesMasterIdLst>
  <p:sldIdLst>
    <p:sldId id="257" r:id="rId2"/>
    <p:sldId id="258" r:id="rId3"/>
    <p:sldId id="294" r:id="rId4"/>
    <p:sldId id="259" r:id="rId5"/>
    <p:sldId id="260" r:id="rId6"/>
    <p:sldId id="264" r:id="rId7"/>
    <p:sldId id="299" r:id="rId8"/>
    <p:sldId id="265" r:id="rId9"/>
    <p:sldId id="266" r:id="rId10"/>
    <p:sldId id="267" r:id="rId11"/>
    <p:sldId id="268" r:id="rId12"/>
    <p:sldId id="271" r:id="rId13"/>
    <p:sldId id="272" r:id="rId14"/>
    <p:sldId id="273" r:id="rId15"/>
    <p:sldId id="274" r:id="rId16"/>
    <p:sldId id="275" r:id="rId17"/>
    <p:sldId id="276" r:id="rId18"/>
    <p:sldId id="295" r:id="rId19"/>
    <p:sldId id="296" r:id="rId20"/>
    <p:sldId id="277" r:id="rId21"/>
    <p:sldId id="278" r:id="rId22"/>
    <p:sldId id="279" r:id="rId23"/>
    <p:sldId id="281" r:id="rId24"/>
    <p:sldId id="291" r:id="rId25"/>
    <p:sldId id="292" r:id="rId26"/>
    <p:sldId id="297" r:id="rId27"/>
    <p:sldId id="288" r:id="rId28"/>
    <p:sldId id="29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1A5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7" autoAdjust="0"/>
  </p:normalViewPr>
  <p:slideViewPr>
    <p:cSldViewPr>
      <p:cViewPr varScale="1">
        <p:scale>
          <a:sx n="69" d="100"/>
          <a:sy n="69" d="100"/>
        </p:scale>
        <p:origin x="-133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118316-DC4E-43D4-89D6-032397BA7E71}" type="datetimeFigureOut">
              <a:rPr lang="en-IN" smtClean="0"/>
              <a:pPr/>
              <a:t>17/11/2010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B1B457-B7DC-4886-B8B9-06016035B7F0}"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9DC23E82-C4C7-4108-AAF3-C69E38EA730E}" type="slidenum">
              <a:rPr lang="nb-NO" smtClean="0"/>
              <a:pPr/>
              <a:t>1</a:t>
            </a:fld>
            <a:endParaRPr lang="nb-NO" smtClean="0"/>
          </a:p>
        </p:txBody>
      </p:sp>
      <p:sp>
        <p:nvSpPr>
          <p:cNvPr id="39939" name="Rectangle 1026"/>
          <p:cNvSpPr>
            <a:spLocks noGrp="1" noRot="1" noChangeAspect="1" noChangeArrowheads="1" noTextEdit="1"/>
          </p:cNvSpPr>
          <p:nvPr>
            <p:ph type="sldImg"/>
          </p:nvPr>
        </p:nvSpPr>
        <p:spPr>
          <a:ln/>
        </p:spPr>
      </p:sp>
      <p:sp>
        <p:nvSpPr>
          <p:cNvPr id="39940" name="Rectangle 1027"/>
          <p:cNvSpPr>
            <a:spLocks noGrp="1" noChangeArrowheads="1"/>
          </p:cNvSpPr>
          <p:nvPr>
            <p:ph type="body" idx="1"/>
          </p:nvPr>
        </p:nvSpPr>
        <p:spPr>
          <a:noFill/>
          <a:ln/>
        </p:spPr>
        <p:txBody>
          <a:bodyPr/>
          <a:lstStyle/>
          <a:p>
            <a:endParaRPr lang="en-US" dirty="0" smtClean="0"/>
          </a:p>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D28B6E3-904A-419F-9748-277DC292E0DC}" type="slidenum">
              <a:rPr lang="nb-NO" smtClean="0"/>
              <a:pPr/>
              <a:t>11</a:t>
            </a:fld>
            <a:endParaRPr lang="nb-NO"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r>
              <a:rPr lang="en-US" smtClean="0"/>
              <a:t>This example is, for didactic reasons, a simplified way of calculating DALY loss, omitting age-weighitng and discounting.  </a:t>
            </a:r>
          </a:p>
          <a:p>
            <a:endParaRPr lang="en-US" smtClean="0"/>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EE8DD6BD-06ED-44EC-B1CF-F278F9AA6ABB}" type="slidenum">
              <a:rPr lang="nb-NO" smtClean="0"/>
              <a:pPr/>
              <a:t>12</a:t>
            </a:fld>
            <a:endParaRPr lang="nb-NO"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If, for instance, we want to find the burden of back ache, we must first define what we mean by back ache. Do we mean  an incapacitating condition or do we mean a slight discomfort?</a:t>
            </a:r>
          </a:p>
          <a:p>
            <a:r>
              <a:rPr lang="en-US" dirty="0" smtClean="0"/>
              <a:t> Only when the condition is defined and described will it be meaningful to ask how much this condition  reduces the quality of life of the one carrying it.  </a:t>
            </a:r>
          </a:p>
          <a:p>
            <a:r>
              <a:rPr lang="en-US" dirty="0" smtClean="0"/>
              <a:t>How much should the value of a life  year be adjusted for back ache? </a:t>
            </a:r>
            <a:r>
              <a:rPr lang="en-US" smtClean="0"/>
              <a:t>The  disability </a:t>
            </a:r>
            <a:r>
              <a:rPr lang="en-US" dirty="0" smtClean="0"/>
              <a:t>weighting is the most difficult and controversial part of the DALY approach.  We will come back to this.</a:t>
            </a:r>
          </a:p>
          <a:p>
            <a:r>
              <a:rPr lang="en-US" dirty="0" smtClean="0"/>
              <a:t>Here we show how it is currently done.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AD03B9B-61E4-4C81-A554-C1E7B96822A5}" type="slidenum">
              <a:rPr lang="nb-NO" smtClean="0"/>
              <a:pPr/>
              <a:t>13</a:t>
            </a:fld>
            <a:endParaRPr lang="nb-NO"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r>
              <a:rPr lang="en-GB" dirty="0" smtClean="0"/>
              <a:t>The disability weights are derived from presumably representative answers to questions of the type: "how many outcomes of one kind (e.g. saving girls from premature death) do you consider equivalent in social value to y outcomes of another kind (below-knee amputation for girls who have suffered mine explosions)"? The method used to assess these social preferences from a representative sample of persons is a deliberative person-trade-off technique. [Murray, 1996 ; Nord, 1994; Nord, 1995 ]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DA0C24C-FBFA-4A1D-95FB-EB15FD3A61BF}" type="slidenum">
              <a:rPr lang="nb-NO" smtClean="0"/>
              <a:pPr/>
              <a:t>14</a:t>
            </a:fld>
            <a:endParaRPr lang="nb-NO"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dirty="0" smtClean="0"/>
              <a:t>In the Global Burden of Disease approach,  future burdens are discounted at a rate of 3% per year, and the value of the lifetime is weighted so that years of life in childhood and old age are counted less. These choices are explained and discussed in (</a:t>
            </a:r>
            <a:r>
              <a:rPr lang="en-GB" dirty="0" smtClean="0"/>
              <a:t>Murray, 1996 ). </a:t>
            </a:r>
          </a:p>
          <a:p>
            <a:endParaRPr lang="en-GB" dirty="0" smtClean="0"/>
          </a:p>
          <a:p>
            <a:r>
              <a:rPr lang="en-GB" dirty="0" smtClean="0"/>
              <a:t>Discounting means that future gains and losses are counted less than if they had occurred today. This is common practice when it comes to valuing material goods. For instance, a bank may require 500 dollars in 10 years time to compensate for a loan of 100 dollars today. However, it is controversial whether if it is correct to apply discounting on human values.  It has for instance been asked why future generations should be  counted as less valuable. </a:t>
            </a:r>
          </a:p>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C39C9F37-DA06-4682-BEDB-47E9BE1CFCDE}" type="slidenum">
              <a:rPr lang="nb-NO" smtClean="0"/>
              <a:pPr/>
              <a:t>15</a:t>
            </a:fld>
            <a:endParaRPr lang="nb-NO"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r>
              <a:rPr lang="en-GB" dirty="0" smtClean="0"/>
              <a:t>Age weighting means that life years in young and old age are counted less. </a:t>
            </a:r>
          </a:p>
          <a:p>
            <a:r>
              <a:rPr lang="en-GB" dirty="0" smtClean="0"/>
              <a:t>This figure shows the relative value assigned to each year of life in the calculation of disease burden. </a:t>
            </a:r>
            <a:r>
              <a:rPr lang="en-GB" dirty="0" err="1" smtClean="0"/>
              <a:t>Source:World</a:t>
            </a:r>
            <a:r>
              <a:rPr lang="en-GB" dirty="0" smtClean="0"/>
              <a:t> Bank, 1993 . The relative value of a life year is below one for children under 10, and for persons more than about 55 years of age. This implies that in the calculations, a life year lost for children is given less weight than a life year lost for adults below 55. The adjustments made, introduces (explicitly), a bias both against children and the elderly. In a defence of age-weights, Christopher Murray argues that there is a widespread preference for age weighting in most cultures (Murray, 1996), and, that on average, these preferences can be expressed as in the function given. </a:t>
            </a:r>
          </a:p>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532BCBF7-4FF1-46D2-BF08-4746D1AE2269}" type="slidenum">
              <a:rPr lang="nb-NO" smtClean="0"/>
              <a:pPr/>
              <a:t>16</a:t>
            </a:fld>
            <a:endParaRPr lang="nb-NO"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r>
              <a:rPr lang="en-GB" dirty="0" smtClean="0"/>
              <a:t>The result of combining the use of age weights and discounting future health benefits is shown in this figure. </a:t>
            </a:r>
          </a:p>
          <a:p>
            <a:r>
              <a:rPr lang="en-GB" dirty="0" smtClean="0"/>
              <a:t>As we see, the effects of age-weighting and discounting are additive. </a:t>
            </a:r>
          </a:p>
          <a:p>
            <a:r>
              <a:rPr lang="en-GB" dirty="0" smtClean="0"/>
              <a:t>In  fact, if a 5 years old child  dies, the resulting  DALY score is lower than if a child of 10 year dies!</a:t>
            </a:r>
          </a:p>
          <a:p>
            <a:endParaRPr lang="en-GB" dirty="0" smtClean="0"/>
          </a:p>
          <a:p>
            <a:endParaRPr lang="en-GB" dirty="0" smtClean="0"/>
          </a:p>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D79EE677-97EE-4FFC-9E19-72FA11AF3312}" type="slidenum">
              <a:rPr lang="nb-NO" smtClean="0"/>
              <a:pPr/>
              <a:t>17</a:t>
            </a:fld>
            <a:endParaRPr lang="nb-NO"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dirty="0" smtClean="0"/>
          </a:p>
          <a:p>
            <a:r>
              <a:rPr lang="en-GB" dirty="0" smtClean="0"/>
              <a:t>Consider a five-year-old girl with a below-knee amputation after an accident with landmines. DALYs measure life years lost multiplied with a disability weight, multiplied with an age weight </a:t>
            </a:r>
            <a:r>
              <a:rPr lang="en-GB" i="1" dirty="0" smtClean="0"/>
              <a:t>a</a:t>
            </a:r>
            <a:r>
              <a:rPr lang="en-GB" i="1" baseline="30000" dirty="0" smtClean="0"/>
              <a:t>1</a:t>
            </a:r>
            <a:r>
              <a:rPr lang="en-GB" dirty="0" smtClean="0"/>
              <a:t>, multiplied with a discounting factor d</a:t>
            </a:r>
            <a:r>
              <a:rPr lang="en-GB" i="1" baseline="30000" dirty="0" smtClean="0"/>
              <a:t>2</a:t>
            </a:r>
            <a:r>
              <a:rPr lang="en-GB" dirty="0" smtClean="0"/>
              <a:t> (3 % for each year). The estimated DALY loss would be 77.5 (82.5 - 5) years multiplied with 0.3 and adjusted with age weights and the discounting factor  which give an estimated 10.5 disability adjusted life years lost. </a:t>
            </a:r>
          </a:p>
          <a:p>
            <a:endParaRPr lang="en-GB" dirty="0" smtClean="0"/>
          </a:p>
          <a:p>
            <a:endParaRPr lang="en-GB" dirty="0" smtClean="0"/>
          </a:p>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A8DB1D5-5B05-4C42-B0F2-EDC97947A7FD}" type="slidenum">
              <a:rPr lang="nb-NO" smtClean="0"/>
              <a:pPr/>
              <a:t>18</a:t>
            </a:fld>
            <a:endParaRPr lang="nb-NO"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GB" dirty="0" smtClean="0"/>
          </a:p>
          <a:p>
            <a:r>
              <a:rPr lang="en-GB" dirty="0" smtClean="0"/>
              <a:t>DALYs may be called a modification of QALYs Both approaches multiply  number of years lived by the ”quality” of  those years. This process is called ”Quality adjustment” in QALYs and ”Disability adjustment” in DALYs. The complementarily between the two concepts can be illustrated schematically: </a:t>
            </a:r>
          </a:p>
          <a:p>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ABE64A91-E066-4C02-97FD-DAD45ACCEF7E}" type="slidenum">
              <a:rPr lang="nb-NO" smtClean="0"/>
              <a:pPr/>
              <a:t>19</a:t>
            </a:fld>
            <a:endParaRPr lang="nb-NO"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r>
              <a:rPr lang="en-GB" dirty="0" err="1" smtClean="0"/>
              <a:t>Scematic</a:t>
            </a:r>
            <a:r>
              <a:rPr lang="en-GB" dirty="0" smtClean="0"/>
              <a:t> illustration of the </a:t>
            </a:r>
            <a:r>
              <a:rPr lang="en-GB" dirty="0" err="1" smtClean="0"/>
              <a:t>complementarity</a:t>
            </a:r>
            <a:r>
              <a:rPr lang="en-GB" dirty="0" smtClean="0"/>
              <a:t> between QALYs and DALYs. QALYs are years of healthy life lived - DALYs are years of healthy life lost.</a:t>
            </a:r>
          </a:p>
          <a:p>
            <a:r>
              <a:rPr lang="en-GB" dirty="0" smtClean="0"/>
              <a:t>Whereas DALYs represent a loss and should be minimised, QALYs represent a gain and should be maximised.</a:t>
            </a:r>
          </a:p>
          <a:p>
            <a:r>
              <a:rPr lang="en-GB" dirty="0" smtClean="0"/>
              <a:t>In the DALY approach, the years are disability weighted on a scale from  zero, which  indicates perfect health  (no disability),  to one, which  indicates death.</a:t>
            </a:r>
          </a:p>
          <a:p>
            <a:r>
              <a:rPr lang="en-GB" dirty="0" smtClean="0"/>
              <a:t>In the QALY approach, the scale goes the opposite way: A quality weighting (sometimes called “utility”) of 1 indicates perfect health, whereas 0 indicates no quality of life, and is synonymous to death.   </a:t>
            </a:r>
          </a:p>
          <a:p>
            <a:endParaRPr lang="en-GB" dirty="0" smtClean="0"/>
          </a:p>
          <a:p>
            <a:r>
              <a:rPr lang="en-GB" dirty="0" smtClean="0"/>
              <a:t>( Age weighting and discounting factors are not included in this illustration).</a:t>
            </a:r>
            <a:r>
              <a:rPr lang="en-GB" b="1" dirty="0" smtClean="0"/>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F0C27BD-2A63-4F3E-837A-8C5802E9407F}" type="slidenum">
              <a:rPr lang="nb-NO" smtClean="0"/>
              <a:pPr/>
              <a:t>20</a:t>
            </a:fld>
            <a:endParaRPr lang="nb-NO"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r>
              <a:rPr lang="en-GB" dirty="0" smtClean="0"/>
              <a:t>Some critical articles on the DALY approach have questioned both the validity of the results (Cooper, 1998) as well as the underlying value-judgements (Anand, 1997,  </a:t>
            </a:r>
            <a:r>
              <a:rPr lang="en-GB" dirty="0" err="1" smtClean="0"/>
              <a:t>Arnesen</a:t>
            </a:r>
            <a:r>
              <a:rPr lang="en-GB" dirty="0" smtClean="0"/>
              <a:t> and Nord 1999). In the Journal of Health Economics Anand and Hanson argues that: "the conceptual and technical basis for disability-adjusted life years is flawed, and that the assumptions and value judgements underlying it are open to serious question.” (Anand, 1997). In particular, the implications for resource allocation and the just distribution of health benefits needs to be scrutinised. </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E526180-5989-435E-BD88-BB623A4E0F29}" type="slidenum">
              <a:rPr lang="nb-NO" smtClean="0"/>
              <a:pPr/>
              <a:t>2</a:t>
            </a:fld>
            <a:endParaRPr lang="nb-NO"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0381B6C1-8A68-4A45-9984-62C8F8EB113E}" type="slidenum">
              <a:rPr lang="nb-NO" smtClean="0"/>
              <a:pPr/>
              <a:t>21</a:t>
            </a:fld>
            <a:endParaRPr lang="nb-NO"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US" dirty="0" smtClean="0"/>
          </a:p>
          <a:p>
            <a:r>
              <a:rPr lang="en-US" dirty="0" smtClean="0"/>
              <a:t>The most difficult part of any approach combining data on quality of life and length of life, is how to measure quality of life. How should one value health states numerically on a scale of zero to one? Many philosophical  questions as well as questions  regarding the limits of natural sciences are aroused.   </a:t>
            </a:r>
          </a:p>
          <a:p>
            <a:r>
              <a:rPr lang="en-US" dirty="0" smtClean="0"/>
              <a:t>The first requirement of a valid measurement is that one know what one is measuring. The concept of quality of life is, however, vaguely defined, and different people as well as different cultures may have very different opinions of the main elements of a good life.</a:t>
            </a:r>
          </a:p>
          <a:p>
            <a:endParaRPr lang="en-US" dirty="0" smtClean="0"/>
          </a:p>
          <a:p>
            <a:r>
              <a:rPr lang="en-US" dirty="0" smtClean="0"/>
              <a: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16FA1898-0C96-4A07-9016-20B0B809222A}" type="slidenum">
              <a:rPr lang="nb-NO" smtClean="0"/>
              <a:pPr/>
              <a:t>22</a:t>
            </a:fld>
            <a:endParaRPr lang="nb-NO"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r>
              <a:rPr lang="en-US" dirty="0" smtClean="0"/>
              <a:t>The Person Trade-off questions are difficult to understand, even for trained researchers in the field.  </a:t>
            </a:r>
          </a:p>
          <a:p>
            <a:r>
              <a:rPr lang="en-US" dirty="0" smtClean="0"/>
              <a:t>Through the imposition of consistency between substantially different questions, people participating in evaluation panels are forced to adopt discriminatory positions on the value of life of disabled people. In as much as the disability weightings do not correspond to a clear preference but are the results of forced compromise, they must be seen basically as </a:t>
            </a:r>
            <a:r>
              <a:rPr lang="en-US" dirty="0" err="1" smtClean="0"/>
              <a:t>artefacts</a:t>
            </a:r>
            <a:r>
              <a:rPr lang="en-US" dirty="0" smtClean="0"/>
              <a:t>.(</a:t>
            </a:r>
            <a:r>
              <a:rPr lang="en-US" dirty="0" err="1" smtClean="0"/>
              <a:t>Arnesen</a:t>
            </a:r>
            <a:r>
              <a:rPr lang="en-US" dirty="0" smtClean="0"/>
              <a:t> and Nord 1999) </a:t>
            </a:r>
          </a:p>
          <a:p>
            <a:r>
              <a:rPr lang="en-US" dirty="0" smtClean="0"/>
              <a:t>A general question regards who should be asked to perform the valuations,  whose values should count?</a:t>
            </a:r>
          </a:p>
          <a:p>
            <a:r>
              <a:rPr lang="en-US" dirty="0" smtClean="0"/>
              <a:t>Lately, the WHO has signalized that they will change the approach  of disability weighting in later versions of the Global Burden of </a:t>
            </a:r>
            <a:r>
              <a:rPr lang="en-US" dirty="0" err="1" smtClean="0"/>
              <a:t>Disase</a:t>
            </a:r>
            <a:r>
              <a:rPr lang="en-US" dirty="0" smtClean="0"/>
              <a:t> studies.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30694F8-4387-4A8E-9CFD-C1DCE9E723D3}" type="slidenum">
              <a:rPr lang="nb-NO" smtClean="0"/>
              <a:pPr/>
              <a:t>23</a:t>
            </a:fld>
            <a:endParaRPr lang="nb-NO"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smtClean="0"/>
              <a:t>The approach has been criticized for violating the principle of treating people as equals. </a:t>
            </a:r>
            <a:r>
              <a:rPr lang="en-GB" smtClean="0"/>
              <a:t>In the following these concerns are examined. </a:t>
            </a: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D770F99-2C72-4CB1-8BE6-E7F54B3E5623}" type="slidenum">
              <a:rPr lang="nb-NO" smtClean="0"/>
              <a:pPr/>
              <a:t>24</a:t>
            </a:fld>
            <a:endParaRPr lang="nb-NO"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GB" dirty="0" smtClean="0"/>
              <a:t>The Global Burden of Disease Study is a collaboration between WHO, the World Bank, and Harvard School of Public Health. (Murray, 1996 ) The aims of the study was to provide information and projections about disease burden on a global scale. The method used has been described as a “meta-synthesis” of available information. (Murray, 1996 ). </a:t>
            </a:r>
            <a:endParaRPr lang="nb-NO"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326CC98-2005-4669-A7FB-2628DF62E309}" type="slidenum">
              <a:rPr lang="nb-NO" smtClean="0"/>
              <a:pPr/>
              <a:t>25</a:t>
            </a:fld>
            <a:endParaRPr lang="nb-NO"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r>
              <a:rPr lang="en-GB" dirty="0" smtClean="0"/>
              <a:t>The main results from the Global Burden of Disease Study where first published for the World Bank report of 1993, and the latest complete and validated results were published in a series of four articles in 1997. (Murray, 1997) The following table shows the leading causes of world-wide lost DALYs for both sexes in 1990 and the projections for 2020. </a:t>
            </a:r>
          </a:p>
          <a:p>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54996A92-0EFF-46F0-8F59-D04DB0288FBB}" type="slidenum">
              <a:rPr lang="nb-NO" smtClean="0"/>
              <a:pPr/>
              <a:t>27</a:t>
            </a:fld>
            <a:endParaRPr lang="nb-NO"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xfrm>
            <a:off x="838200" y="4267200"/>
            <a:ext cx="5029200" cy="4114800"/>
          </a:xfrm>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045345F-3CCD-4F73-B98B-1FDA35CA3F71}" type="slidenum">
              <a:rPr lang="nb-NO" smtClean="0"/>
              <a:pPr/>
              <a:t>4</a:t>
            </a:fld>
            <a:endParaRPr lang="nb-NO"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GB" dirty="0" smtClean="0"/>
              <a:t>The DALY approach  is increasingly cited as a powerful tool for decision-makers in international health (Bobadilla et al 1994, Bobadilla 1996, Murray and Lopez 1996). It’s attractiveness lies in the fact that it combines information about mortality and morbidity in a single number. DALYs  allow the losses due to disability and the losses due to premature death to be expressed in the same unit. Hence, DALYs facilitate comparisons of different (in theory all) types of health states or health outcomes. In particular, this makes it easier to include the burden caused by disability and chronic diseases in cost-effectiveness studies. For instance,  with such an index in place,  one could say, that the number of DALYs due to the premature death of one girl aged 5, equals the  number of DALYs caused by  three girls of the same age suffering a  below- knee amputation.</a:t>
            </a:r>
            <a:endParaRPr lang="en-US" dirty="0" smtClean="0"/>
          </a:p>
          <a:p>
            <a:endParaRPr lang="en-GB" b="1" dirty="0" smtClean="0"/>
          </a:p>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9BEAAB8-1FB3-43A9-9275-344BB84882B7}" type="slidenum">
              <a:rPr lang="nb-NO" smtClean="0"/>
              <a:pPr/>
              <a:t>5</a:t>
            </a:fld>
            <a:endParaRPr lang="nb-NO" smtClean="0"/>
          </a:p>
        </p:txBody>
      </p:sp>
      <p:sp>
        <p:nvSpPr>
          <p:cNvPr id="43011" name="Rectangle 2"/>
          <p:cNvSpPr>
            <a:spLocks noGrp="1" noRot="1" noChangeAspect="1" noChangeArrowheads="1" noTextEdit="1"/>
          </p:cNvSpPr>
          <p:nvPr>
            <p:ph type="sldImg"/>
          </p:nvPr>
        </p:nvSpPr>
        <p:spPr>
          <a:xfrm>
            <a:off x="1143000" y="685800"/>
            <a:ext cx="4556125" cy="3416300"/>
          </a:xfrm>
          <a:ln/>
        </p:spPr>
      </p:sp>
      <p:sp>
        <p:nvSpPr>
          <p:cNvPr id="43012"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1076DD6C-451F-4136-AFDF-67B255817AD1}" type="slidenum">
              <a:rPr lang="nb-NO" smtClean="0"/>
              <a:pPr/>
              <a:t>6</a:t>
            </a:fld>
            <a:endParaRPr lang="nb-NO"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GB" smtClean="0"/>
              <a:t>It is essential to understand what the DALY-concept measures and how it is constructed. The following three figures visualise how the burden of disease is measured for a 'standard' individual. Burden is measured along two dimensions: time lived with disability and time lost due to premature mortality. </a:t>
            </a:r>
          </a:p>
          <a:p>
            <a:endParaRPr lang="en-GB" i="1" smtClean="0"/>
          </a:p>
          <a:p>
            <a:endParaRPr lang="en-GB" smtClean="0"/>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1076DD6C-451F-4136-AFDF-67B255817AD1}" type="slidenum">
              <a:rPr lang="nb-NO" smtClean="0"/>
              <a:pPr/>
              <a:t>7</a:t>
            </a:fld>
            <a:endParaRPr lang="nb-NO"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GB" smtClean="0"/>
              <a:t>It is essential to understand what the DALY-concept measures and how it is constructed. The following three figures visualise how the burden of disease is measured for a 'standard' individual. Burden is measured along two dimensions: time lived with disability and time lost due to premature mortality. </a:t>
            </a:r>
          </a:p>
          <a:p>
            <a:endParaRPr lang="en-GB" i="1" smtClean="0"/>
          </a:p>
          <a:p>
            <a:endParaRPr lang="en-GB" smtClean="0"/>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39D760D5-C0E9-4C1E-94AF-A030F9BCFF47}" type="slidenum">
              <a:rPr lang="nb-NO" smtClean="0"/>
              <a:pPr/>
              <a:t>8</a:t>
            </a:fld>
            <a:endParaRPr lang="nb-NO"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GB" dirty="0" smtClean="0"/>
          </a:p>
          <a:p>
            <a:r>
              <a:rPr lang="en-GB" dirty="0" smtClean="0"/>
              <a:t>The x-axis shows life expectancy for the 'normal' life. The "standardised" maximum life span, 82.5 years for females and 80 years for males, is taken from the country with the highest life expectancy in the world: Japan. The y-axis shows degree of disability. The 'normal' life is quantified as the total area in the box, a combination of the number of years lived and the quality of life, or degree of disability. From this ideal state of the world it is possible to calculate the burden of disease caused by premature death or disability.</a:t>
            </a:r>
          </a:p>
          <a:p>
            <a:endParaRPr lang="en-GB" dirty="0" smtClean="0"/>
          </a:p>
          <a:p>
            <a:r>
              <a:rPr lang="en-GB" dirty="0" smtClean="0"/>
              <a:t>If for example a girl aged 5 happens to become a victim of a mine explosion causing a below-knee amputation, and she does not die but is rehabilitated to a health state with some loss of physical functioning, her DALY loss could be depicted as the red area in the figure. Her loss is 77.5 years adjusted by a disability weight </a:t>
            </a:r>
            <a:r>
              <a:rPr lang="en-GB" i="1" dirty="0" err="1" smtClean="0"/>
              <a:t>i</a:t>
            </a:r>
            <a:r>
              <a:rPr lang="en-GB" dirty="0" smtClean="0"/>
              <a:t>. If this weight is, say, 0.3, her loss is 0.3 x 77,5 = 23.3.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09717A7-4909-4E4F-8AC3-A00473F4DF47}" type="slidenum">
              <a:rPr lang="nb-NO" smtClean="0"/>
              <a:pPr/>
              <a:t>9</a:t>
            </a:fld>
            <a:endParaRPr lang="nb-NO"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GB" dirty="0" smtClean="0"/>
              <a:t>Premature death from a myocardial infarction, say at age 50, would produce the DALY-loss as depicted by the red area in the figure. This patient’s loss is 33.5 years. No adjustment is made for disability because the patient dies. </a:t>
            </a: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7D64B8BF-9FAE-4B87-8BAC-88A3B787FE9E}" type="slidenum">
              <a:rPr lang="nb-NO" smtClean="0"/>
              <a:pPr/>
              <a:t>10</a:t>
            </a:fld>
            <a:endParaRPr lang="nb-NO"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r>
              <a:rPr lang="en-GB" dirty="0" smtClean="0"/>
              <a:t>This schematic illustration shows a woman who lives with a disability, for instance deafness  from the age of 5  and dies prematurely at the age of 50. </a:t>
            </a:r>
          </a:p>
          <a:p>
            <a:endParaRPr lang="en-GB" dirty="0" smtClean="0"/>
          </a:p>
          <a:p>
            <a:r>
              <a:rPr lang="en-GB" dirty="0" smtClean="0"/>
              <a:t>The calculation of her DALY score would be as follows on the next slide: </a:t>
            </a:r>
          </a:p>
          <a:p>
            <a:endParaRPr lang="en-GB" dirty="0" smtClean="0"/>
          </a:p>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EAAA55D-4EBC-404F-BCAD-2AFE837F73E1}" type="datetime1">
              <a:rPr lang="en-US" smtClean="0"/>
              <a:pPr/>
              <a:t>11/17/2010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0DF47A1-46BA-4717-96DB-9850F7B04110}" type="datetime1">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EB10963-1479-4EFB-923F-E2C79237C852}" type="datetime1">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5679E11-F629-4CC8-AE5C-DD588E65DEEC}" type="datetime1">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A6BA4AB-C82B-41DF-A95B-D80618CB264E}" type="datetime1">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30CA9A6-5D6B-4A7B-B49F-C63E7192FC05}" type="datetime1">
              <a:rPr lang="en-US" smtClean="0"/>
              <a:pPr/>
              <a:t>11/17/2010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5F692A-60AC-40BB-9B26-F8D70FB6CF5E}" type="datetime1">
              <a:rPr lang="en-US" smtClean="0"/>
              <a:pPr/>
              <a:t>11/17/2010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1A3065-4151-42FA-AE47-8911B1E09F0F}" type="datetime1">
              <a:rPr lang="en-US" smtClean="0"/>
              <a:pPr/>
              <a:t>11/17/2010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8C1CDE2-DA3B-4E5C-A28D-FF8532546B23}" type="datetime1">
              <a:rPr lang="en-US" smtClean="0"/>
              <a:pPr/>
              <a:t>11/17/2010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90C105-E889-4F3F-AAD4-FEB3B0D923AB}" type="datetime1">
              <a:rPr lang="en-US" smtClean="0"/>
              <a:pPr/>
              <a:t>11/17/2010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41A8BAD-3D2C-4561-9FD0-9AE2354B7FE5}" type="datetime1">
              <a:rPr lang="en-US" smtClean="0"/>
              <a:pPr/>
              <a:t>11/17/2010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91C9648-4C03-4924-9F75-7BA3B278EA43}" type="datetime1">
              <a:rPr lang="en-US" smtClean="0"/>
              <a:pPr/>
              <a:t>11/17/2010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219200" y="1752600"/>
            <a:ext cx="7467600" cy="838200"/>
          </a:xfrm>
          <a:solidFill>
            <a:schemeClr val="bg2">
              <a:lumMod val="90000"/>
            </a:schemeClr>
          </a:solidFill>
          <a:ln w="38100">
            <a:solidFill>
              <a:srgbClr val="6C1A5A"/>
            </a:solidFill>
          </a:ln>
          <a:scene3d>
            <a:camera prst="orthographicFront"/>
            <a:lightRig rig="threePt" dir="t"/>
          </a:scene3d>
          <a:sp3d>
            <a:bevelT w="165100" prst="coolSlant"/>
          </a:sp3d>
        </p:spPr>
        <p:txBody>
          <a:bodyPr>
            <a:noAutofit/>
          </a:bodyPr>
          <a:lstStyle/>
          <a:p>
            <a:pPr algn="ctr"/>
            <a:r>
              <a:rPr lang="en-GB" sz="4800" b="1" dirty="0" smtClean="0">
                <a:ln>
                  <a:solidFill>
                    <a:srgbClr val="6C1A5A"/>
                  </a:solidFill>
                </a:ln>
                <a:solidFill>
                  <a:schemeClr val="bg2">
                    <a:lumMod val="50000"/>
                  </a:schemeClr>
                </a:solidFill>
              </a:rPr>
              <a:t/>
            </a:r>
            <a:br>
              <a:rPr lang="en-GB" sz="4800" b="1" dirty="0" smtClean="0">
                <a:ln>
                  <a:solidFill>
                    <a:srgbClr val="6C1A5A"/>
                  </a:solidFill>
                </a:ln>
                <a:solidFill>
                  <a:schemeClr val="bg2">
                    <a:lumMod val="50000"/>
                  </a:schemeClr>
                </a:solidFill>
              </a:rPr>
            </a:br>
            <a:r>
              <a:rPr lang="en-GB" sz="4000" b="1" dirty="0" smtClean="0">
                <a:ln w="18000">
                  <a:solidFill>
                    <a:srgbClr val="6C1A5A"/>
                  </a:solidFill>
                  <a:prstDash val="solid"/>
                  <a:miter lim="800000"/>
                </a:ln>
                <a:solidFill>
                  <a:schemeClr val="bg2">
                    <a:lumMod val="50000"/>
                  </a:schemeClr>
                </a:solidFill>
                <a:effectLst>
                  <a:outerShdw blurRad="25500" dist="23000" dir="7020000" algn="tl">
                    <a:srgbClr val="000000">
                      <a:alpha val="50000"/>
                    </a:srgbClr>
                  </a:outerShdw>
                </a:effectLst>
                <a:latin typeface="Baskerville Old Face" pitchFamily="18" charset="0"/>
              </a:rPr>
              <a:t>Disability Adjusted Life Years</a:t>
            </a:r>
            <a:endParaRPr lang="en-GB" sz="4400" dirty="0" smtClean="0">
              <a:ln w="18000">
                <a:solidFill>
                  <a:srgbClr val="6C1A5A"/>
                </a:solidFill>
                <a:prstDash val="solid"/>
                <a:miter lim="800000"/>
              </a:ln>
              <a:solidFill>
                <a:schemeClr val="bg2">
                  <a:lumMod val="50000"/>
                </a:schemeClr>
              </a:solidFill>
              <a:latin typeface="Baskerville Old Face" pitchFamily="18" charset="0"/>
            </a:endParaRPr>
          </a:p>
        </p:txBody>
      </p:sp>
      <p:sp>
        <p:nvSpPr>
          <p:cNvPr id="10243" name="Rectangle 3"/>
          <p:cNvSpPr>
            <a:spLocks noGrp="1" noChangeArrowheads="1"/>
          </p:cNvSpPr>
          <p:nvPr>
            <p:ph type="subTitle" idx="1"/>
          </p:nvPr>
        </p:nvSpPr>
        <p:spPr>
          <a:xfrm>
            <a:off x="2362200" y="3429000"/>
            <a:ext cx="6477000" cy="1524000"/>
          </a:xfrm>
          <a:solidFill>
            <a:schemeClr val="bg1"/>
          </a:solidFill>
          <a:effectLst>
            <a:softEdge rad="63500"/>
          </a:effectLst>
        </p:spPr>
        <p:txBody>
          <a:bodyPr>
            <a:normAutofit/>
          </a:bodyPr>
          <a:lstStyle/>
          <a:p>
            <a:r>
              <a:rPr lang="en-GB" sz="3200" b="1" dirty="0" smtClean="0"/>
              <a:t>Moderator – Dr. Abhishek V. Raut </a:t>
            </a:r>
          </a:p>
        </p:txBody>
      </p:sp>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066800" y="228600"/>
            <a:ext cx="7315200" cy="1066800"/>
          </a:xfrm>
        </p:spPr>
        <p:txBody>
          <a:bodyPr>
            <a:normAutofit/>
          </a:bodyPr>
          <a:lstStyle/>
          <a:p>
            <a:r>
              <a:rPr lang="en-GB" sz="2800" b="1" dirty="0" smtClean="0">
                <a:latin typeface="Times New Roman" pitchFamily="18" charset="0"/>
                <a:cs typeface="Times New Roman" pitchFamily="18" charset="0"/>
              </a:rPr>
              <a:t>DALYs due to disability and premature death combined.</a:t>
            </a:r>
            <a:endParaRPr lang="en-GB" sz="3600" b="1" dirty="0" smtClean="0">
              <a:latin typeface="Times New Roman" pitchFamily="18" charset="0"/>
              <a:cs typeface="Times New Roman" pitchFamily="18" charset="0"/>
            </a:endParaRPr>
          </a:p>
        </p:txBody>
      </p:sp>
      <p:graphicFrame>
        <p:nvGraphicFramePr>
          <p:cNvPr id="3074" name="Object 3"/>
          <p:cNvGraphicFramePr>
            <a:graphicFrameLocks noChangeAspect="1"/>
          </p:cNvGraphicFramePr>
          <p:nvPr>
            <p:ph idx="1"/>
          </p:nvPr>
        </p:nvGraphicFramePr>
        <p:xfrm>
          <a:off x="1752600" y="1676400"/>
          <a:ext cx="7620000" cy="4648200"/>
        </p:xfrm>
        <a:graphic>
          <a:graphicData uri="http://schemas.openxmlformats.org/presentationml/2006/ole">
            <p:oleObj spid="_x0000_s3074" name="Точечный рисунок" r:id="rId4" imgW="7621064" imgH="5714286" progId="PBrush">
              <p:embed/>
            </p:oleObj>
          </a:graphicData>
        </a:graphic>
      </p:graphicFrame>
      <p:sp>
        <p:nvSpPr>
          <p:cNvPr id="3076" name="Rectangle 4"/>
          <p:cNvSpPr>
            <a:spLocks noChangeArrowheads="1"/>
          </p:cNvSpPr>
          <p:nvPr/>
        </p:nvSpPr>
        <p:spPr bwMode="auto">
          <a:xfrm>
            <a:off x="1066800" y="1676400"/>
            <a:ext cx="1752600" cy="762000"/>
          </a:xfrm>
          <a:prstGeom prst="rect">
            <a:avLst/>
          </a:prstGeom>
          <a:solidFill>
            <a:srgbClr val="66FFFF"/>
          </a:solidFill>
          <a:ln w="9525">
            <a:solidFill>
              <a:schemeClr val="tx1"/>
            </a:solidFill>
            <a:miter lim="800000"/>
            <a:headEnd/>
            <a:tailEnd/>
          </a:ln>
        </p:spPr>
        <p:txBody>
          <a:bodyPr wrap="none" anchor="ctr"/>
          <a:lstStyle/>
          <a:p>
            <a:pPr algn="ctr"/>
            <a:r>
              <a:rPr lang="ru-RU" dirty="0"/>
              <a:t>NO </a:t>
            </a:r>
          </a:p>
          <a:p>
            <a:pPr algn="ctr"/>
            <a:r>
              <a:rPr lang="ru-RU" dirty="0"/>
              <a:t>DISABILITY</a:t>
            </a:r>
          </a:p>
        </p:txBody>
      </p:sp>
      <p:sp>
        <p:nvSpPr>
          <p:cNvPr id="3077" name="Rectangle 5"/>
          <p:cNvSpPr>
            <a:spLocks noChangeArrowheads="1"/>
          </p:cNvSpPr>
          <p:nvPr/>
        </p:nvSpPr>
        <p:spPr bwMode="auto">
          <a:xfrm>
            <a:off x="6553200" y="4953000"/>
            <a:ext cx="1676400" cy="533400"/>
          </a:xfrm>
          <a:prstGeom prst="rect">
            <a:avLst/>
          </a:prstGeom>
          <a:solidFill>
            <a:srgbClr val="66FFFF"/>
          </a:solidFill>
          <a:ln w="9525">
            <a:solidFill>
              <a:schemeClr val="tx1"/>
            </a:solidFill>
            <a:miter lim="800000"/>
            <a:headEnd/>
            <a:tailEnd/>
          </a:ln>
        </p:spPr>
        <p:txBody>
          <a:bodyPr wrap="none" anchor="ctr"/>
          <a:lstStyle/>
          <a:p>
            <a:pPr algn="ctr"/>
            <a:r>
              <a:rPr lang="en-US" dirty="0" smtClean="0"/>
              <a:t>82.5</a:t>
            </a:r>
            <a:r>
              <a:rPr lang="ru-RU" dirty="0" smtClean="0"/>
              <a:t> </a:t>
            </a:r>
            <a:r>
              <a:rPr lang="ru-RU" dirty="0"/>
              <a:t>YEARS</a:t>
            </a:r>
          </a:p>
        </p:txBody>
      </p:sp>
      <p:sp>
        <p:nvSpPr>
          <p:cNvPr id="6" name="TextBox 5"/>
          <p:cNvSpPr txBox="1"/>
          <p:nvPr/>
        </p:nvSpPr>
        <p:spPr>
          <a:xfrm>
            <a:off x="1142999" y="5715000"/>
            <a:ext cx="7467601" cy="646331"/>
          </a:xfrm>
          <a:prstGeom prst="rect">
            <a:avLst/>
          </a:prstGeom>
          <a:noFill/>
          <a:ln>
            <a:solidFill>
              <a:schemeClr val="tx1"/>
            </a:solidFill>
          </a:ln>
        </p:spPr>
        <p:txBody>
          <a:bodyPr wrap="square" rtlCol="0">
            <a:spAutoFit/>
          </a:bodyPr>
          <a:lstStyle/>
          <a:p>
            <a:r>
              <a:rPr lang="en-GB" i="1" dirty="0" smtClean="0">
                <a:latin typeface="Times New Roman" pitchFamily="18" charset="0"/>
                <a:cs typeface="Times New Roman" pitchFamily="18" charset="0"/>
              </a:rPr>
              <a:t>This graph shows a woman who lives with a disability, for instance deafness  from the age of 5  and dies prematurely at the age of 50.</a:t>
            </a:r>
            <a:endParaRPr lang="en-IN"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685800"/>
            <a:ext cx="8458200" cy="1066800"/>
          </a:xfrm>
        </p:spPr>
        <p:txBody>
          <a:bodyPr>
            <a:normAutofit fontScale="90000"/>
          </a:bodyPr>
          <a:lstStyle/>
          <a:p>
            <a:r>
              <a:rPr lang="en-GB" b="1" dirty="0" smtClean="0">
                <a:latin typeface="Times New Roman" pitchFamily="18" charset="0"/>
                <a:cs typeface="Times New Roman" pitchFamily="18" charset="0"/>
              </a:rPr>
              <a:t>Calculation of DALYs</a:t>
            </a:r>
            <a:br>
              <a:rPr lang="en-GB" b="1" dirty="0" smtClean="0">
                <a:latin typeface="Times New Roman" pitchFamily="18" charset="0"/>
                <a:cs typeface="Times New Roman" pitchFamily="18" charset="0"/>
              </a:rPr>
            </a:br>
            <a:r>
              <a:rPr lang="en-GB" sz="2000" b="1" dirty="0" smtClean="0">
                <a:latin typeface="Times New Roman" pitchFamily="18" charset="0"/>
                <a:cs typeface="Times New Roman" pitchFamily="18" charset="0"/>
              </a:rPr>
              <a:t/>
            </a:r>
            <a:br>
              <a:rPr lang="en-GB" sz="2000" b="1" dirty="0" smtClean="0">
                <a:latin typeface="Times New Roman" pitchFamily="18" charset="0"/>
                <a:cs typeface="Times New Roman" pitchFamily="18" charset="0"/>
              </a:rPr>
            </a:br>
            <a:endParaRPr lang="en-GB" sz="3200" dirty="0" smtClean="0">
              <a:latin typeface="Times New Roman" pitchFamily="18" charset="0"/>
              <a:cs typeface="Times New Roman" pitchFamily="18" charset="0"/>
            </a:endParaRPr>
          </a:p>
        </p:txBody>
      </p:sp>
      <p:sp>
        <p:nvSpPr>
          <p:cNvPr id="18435" name="Rectangle 3"/>
          <p:cNvSpPr>
            <a:spLocks noGrp="1" noChangeArrowheads="1"/>
          </p:cNvSpPr>
          <p:nvPr>
            <p:ph type="body" idx="1"/>
          </p:nvPr>
        </p:nvSpPr>
        <p:spPr>
          <a:xfrm>
            <a:off x="1143000" y="1905000"/>
            <a:ext cx="7772400" cy="4038600"/>
          </a:xfrm>
        </p:spPr>
        <p:txBody>
          <a:bodyPr>
            <a:normAutofit/>
          </a:bodyPr>
          <a:lstStyle/>
          <a:p>
            <a:pPr>
              <a:buFont typeface="Wingdings" pitchFamily="2" charset="2"/>
              <a:buChar char="q"/>
            </a:pPr>
            <a:r>
              <a:rPr lang="en-GB" sz="2400" dirty="0" smtClean="0">
                <a:latin typeface="Times New Roman" pitchFamily="18" charset="0"/>
                <a:cs typeface="Times New Roman" pitchFamily="18" charset="0"/>
              </a:rPr>
              <a:t>The calculation of DALYs of a woman who has been deaf since she was 5 and dies when she is 50: ( Disability weight of deafness is set at 0.33) :  </a:t>
            </a:r>
          </a:p>
          <a:p>
            <a:pPr>
              <a:buFont typeface="Wingdings" pitchFamily="2" charset="2"/>
              <a:buChar char="q"/>
            </a:pPr>
            <a:r>
              <a:rPr lang="en-GB" sz="2400" dirty="0" smtClean="0">
                <a:latin typeface="Times New Roman" pitchFamily="18" charset="0"/>
                <a:cs typeface="Times New Roman" pitchFamily="18" charset="0"/>
              </a:rPr>
              <a:t>DALY = YLL  + YLD </a:t>
            </a:r>
          </a:p>
          <a:p>
            <a:pPr>
              <a:buNone/>
            </a:pPr>
            <a:r>
              <a:rPr lang="en-GB" sz="2400" dirty="0" smtClean="0">
                <a:latin typeface="Times New Roman" pitchFamily="18" charset="0"/>
                <a:cs typeface="Times New Roman" pitchFamily="18" charset="0"/>
              </a:rPr>
              <a:t>               =  (N*L) +  (I*DW*L)</a:t>
            </a:r>
          </a:p>
          <a:p>
            <a:pPr>
              <a:buNone/>
            </a:pPr>
            <a:r>
              <a:rPr lang="en-GB" sz="2400" dirty="0" smtClean="0">
                <a:latin typeface="Times New Roman" pitchFamily="18" charset="0"/>
                <a:cs typeface="Times New Roman" pitchFamily="18" charset="0"/>
              </a:rPr>
              <a:t>               = (1 * 32.5) + (1* 0.33 * 45)</a:t>
            </a:r>
          </a:p>
          <a:p>
            <a:pPr>
              <a:buNone/>
            </a:pPr>
            <a:r>
              <a:rPr lang="en-GB" sz="2400" dirty="0" smtClean="0">
                <a:latin typeface="Times New Roman" pitchFamily="18" charset="0"/>
                <a:cs typeface="Times New Roman" pitchFamily="18" charset="0"/>
              </a:rPr>
              <a:t>               = 32.5 + 0.148</a:t>
            </a:r>
          </a:p>
          <a:p>
            <a:pPr>
              <a:buNone/>
            </a:pPr>
            <a:r>
              <a:rPr lang="en-GB" sz="2400" dirty="0" smtClean="0">
                <a:latin typeface="Times New Roman" pitchFamily="18" charset="0"/>
                <a:cs typeface="Times New Roman" pitchFamily="18" charset="0"/>
              </a:rPr>
              <a:t>               = 32.648</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304800"/>
            <a:ext cx="7924800" cy="1143000"/>
          </a:xfrm>
        </p:spPr>
        <p:txBody>
          <a:bodyPr>
            <a:normAutofit/>
          </a:bodyPr>
          <a:lstStyle/>
          <a:p>
            <a:r>
              <a:rPr lang="en-GB" sz="3600" b="1" dirty="0" smtClean="0">
                <a:latin typeface="Times New Roman" pitchFamily="18" charset="0"/>
                <a:cs typeface="Times New Roman" pitchFamily="18" charset="0"/>
              </a:rPr>
              <a:t>How are disability adjustments made?</a:t>
            </a:r>
          </a:p>
        </p:txBody>
      </p:sp>
      <p:sp>
        <p:nvSpPr>
          <p:cNvPr id="20483" name="Rectangle 3"/>
          <p:cNvSpPr>
            <a:spLocks noGrp="1" noChangeArrowheads="1"/>
          </p:cNvSpPr>
          <p:nvPr>
            <p:ph type="body" idx="1"/>
          </p:nvPr>
        </p:nvSpPr>
        <p:spPr>
          <a:xfrm>
            <a:off x="1066800" y="1524000"/>
            <a:ext cx="7848600" cy="4648200"/>
          </a:xfrm>
        </p:spPr>
        <p:txBody>
          <a:bodyPr>
            <a:normAutofit/>
          </a:bodyPr>
          <a:lstStyle/>
          <a:p>
            <a:pPr>
              <a:buNone/>
            </a:pPr>
            <a:r>
              <a:rPr lang="en-IN" sz="2400" dirty="0" smtClean="0">
                <a:latin typeface="Times New Roman" pitchFamily="18" charset="0"/>
                <a:cs typeface="Times New Roman" pitchFamily="18" charset="0"/>
              </a:rPr>
              <a:t>A </a:t>
            </a:r>
            <a:r>
              <a:rPr lang="en-IN" sz="2800" b="1" dirty="0" smtClean="0">
                <a:latin typeface="Times New Roman" pitchFamily="18" charset="0"/>
                <a:cs typeface="Times New Roman" pitchFamily="18" charset="0"/>
              </a:rPr>
              <a:t>disability weight </a:t>
            </a:r>
            <a:r>
              <a:rPr lang="en-IN" sz="2400" dirty="0" smtClean="0">
                <a:latin typeface="Times New Roman" pitchFamily="18" charset="0"/>
                <a:cs typeface="Times New Roman" pitchFamily="18" charset="0"/>
              </a:rPr>
              <a:t>is a weight factor that reflects the severity of the disease on a scale from 0 (perfect health) to 1 (equivalent to death). </a:t>
            </a:r>
          </a:p>
          <a:p>
            <a:pPr>
              <a:buNone/>
            </a:pPr>
            <a:endParaRPr lang="en-IN" sz="2400" dirty="0" smtClean="0">
              <a:latin typeface="Times New Roman" pitchFamily="18" charset="0"/>
              <a:cs typeface="Times New Roman" pitchFamily="18" charset="0"/>
            </a:endParaRPr>
          </a:p>
          <a:p>
            <a:pPr>
              <a:buNone/>
            </a:pPr>
            <a:r>
              <a:rPr lang="en-GB" sz="2400" b="1" dirty="0" smtClean="0">
                <a:latin typeface="Times New Roman" pitchFamily="18" charset="0"/>
                <a:cs typeface="Times New Roman" pitchFamily="18" charset="0"/>
              </a:rPr>
              <a:t>How to assign a disability weightings to life years </a:t>
            </a:r>
            <a:r>
              <a:rPr lang="en-GB" sz="2800" dirty="0" smtClean="0">
                <a:latin typeface="Times New Roman" pitchFamily="18" charset="0"/>
                <a:cs typeface="Times New Roman" pitchFamily="18" charset="0"/>
              </a:rPr>
              <a:t>-</a:t>
            </a:r>
          </a:p>
          <a:p>
            <a:pPr lvl="1">
              <a:buFont typeface="Wingdings" pitchFamily="2" charset="2"/>
              <a:buChar char="§"/>
            </a:pPr>
            <a:r>
              <a:rPr lang="en-GB" sz="2400" dirty="0" smtClean="0">
                <a:latin typeface="Times New Roman" pitchFamily="18" charset="0"/>
                <a:cs typeface="Times New Roman" pitchFamily="18" charset="0"/>
              </a:rPr>
              <a:t>Diagnostic groups must be chosen and defined.</a:t>
            </a:r>
          </a:p>
          <a:p>
            <a:pPr lvl="1">
              <a:buFont typeface="Wingdings" pitchFamily="2" charset="2"/>
              <a:buChar char="§"/>
            </a:pPr>
            <a:r>
              <a:rPr lang="en-GB" sz="2400" dirty="0" smtClean="0">
                <a:latin typeface="Times New Roman" pitchFamily="18" charset="0"/>
                <a:cs typeface="Times New Roman" pitchFamily="18" charset="0"/>
              </a:rPr>
              <a:t>Descriptions of those diagnostic groups are developed.</a:t>
            </a:r>
          </a:p>
          <a:p>
            <a:pPr lvl="1">
              <a:buFont typeface="Wingdings" pitchFamily="2" charset="2"/>
              <a:buChar char="§"/>
            </a:pPr>
            <a:r>
              <a:rPr lang="en-GB" sz="2400" dirty="0" smtClean="0">
                <a:latin typeface="Times New Roman" pitchFamily="18" charset="0"/>
                <a:cs typeface="Times New Roman" pitchFamily="18" charset="0"/>
              </a:rPr>
              <a:t>The health states are assigned a disability weight to indicate the relative severity of each health state.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066800" y="0"/>
            <a:ext cx="8077200" cy="914400"/>
          </a:xfrm>
        </p:spPr>
        <p:txBody>
          <a:bodyPr>
            <a:normAutofit fontScale="90000"/>
          </a:bodyPr>
          <a:lstStyle/>
          <a:p>
            <a:r>
              <a:rPr lang="en-GB" b="1" dirty="0" smtClean="0">
                <a:latin typeface="Times New Roman" pitchFamily="18" charset="0"/>
                <a:cs typeface="Times New Roman" pitchFamily="18" charset="0"/>
              </a:rPr>
              <a:t>Method used for weighting disability</a:t>
            </a:r>
            <a:r>
              <a:rPr lang="en-GB" dirty="0" smtClean="0">
                <a:latin typeface="Times New Roman" pitchFamily="18" charset="0"/>
                <a:cs typeface="Times New Roman" pitchFamily="18" charset="0"/>
              </a:rPr>
              <a:t> </a:t>
            </a:r>
            <a:endParaRPr lang="en-GB" b="1" dirty="0" smtClean="0">
              <a:latin typeface="Times New Roman" pitchFamily="18" charset="0"/>
              <a:cs typeface="Times New Roman" pitchFamily="18" charset="0"/>
            </a:endParaRPr>
          </a:p>
        </p:txBody>
      </p:sp>
      <p:sp>
        <p:nvSpPr>
          <p:cNvPr id="21507" name="Rectangle 3"/>
          <p:cNvSpPr>
            <a:spLocks noGrp="1" noChangeArrowheads="1"/>
          </p:cNvSpPr>
          <p:nvPr>
            <p:ph type="body" idx="1"/>
          </p:nvPr>
        </p:nvSpPr>
        <p:spPr>
          <a:xfrm>
            <a:off x="990600" y="762000"/>
            <a:ext cx="7848600" cy="5867400"/>
          </a:xfrm>
        </p:spPr>
        <p:txBody>
          <a:bodyPr>
            <a:normAutofit/>
          </a:bodyPr>
          <a:lstStyle/>
          <a:p>
            <a:pPr>
              <a:buNone/>
            </a:pPr>
            <a:r>
              <a:rPr lang="en-GB" sz="2400" dirty="0" smtClean="0">
                <a:latin typeface="Times New Roman" pitchFamily="18" charset="0"/>
                <a:cs typeface="Times New Roman" pitchFamily="18" charset="0"/>
              </a:rPr>
              <a:t>Disability weights are obtained by posing two different Person Trade-Off (PTO) questions to expert panels –</a:t>
            </a:r>
          </a:p>
          <a:p>
            <a:pPr>
              <a:buNone/>
            </a:pPr>
            <a:endParaRPr lang="en-GB" sz="2400" dirty="0" smtClean="0">
              <a:latin typeface="Times New Roman" pitchFamily="18" charset="0"/>
              <a:cs typeface="Times New Roman" pitchFamily="18" charset="0"/>
            </a:endParaRPr>
          </a:p>
          <a:p>
            <a:pPr algn="just"/>
            <a:r>
              <a:rPr lang="en-GB" sz="2000" b="1" dirty="0" smtClean="0">
                <a:solidFill>
                  <a:srgbClr val="6C1A5A"/>
                </a:solidFill>
                <a:latin typeface="Times New Roman" pitchFamily="18" charset="0"/>
                <a:cs typeface="Times New Roman" pitchFamily="18" charset="0"/>
              </a:rPr>
              <a:t>In  PTO1</a:t>
            </a:r>
            <a:r>
              <a:rPr lang="en-IN" sz="2000" b="1" dirty="0" smtClean="0">
                <a:solidFill>
                  <a:srgbClr val="6C1A5A"/>
                </a:solidFill>
                <a:latin typeface="Times New Roman" pitchFamily="18" charset="0"/>
                <a:cs typeface="Times New Roman" pitchFamily="18" charset="0"/>
              </a:rPr>
              <a:t> panellists are asked to compare the value of extended life in people without disabilities with that in disabled people.</a:t>
            </a:r>
            <a:r>
              <a:rPr lang="en-GB" sz="2000" b="1" dirty="0" smtClean="0">
                <a:solidFill>
                  <a:srgbClr val="6C1A5A"/>
                </a:solidFill>
                <a:latin typeface="Times New Roman" pitchFamily="18" charset="0"/>
                <a:cs typeface="Times New Roman" pitchFamily="18" charset="0"/>
              </a:rPr>
              <a:t> </a:t>
            </a:r>
          </a:p>
          <a:p>
            <a:pPr algn="just">
              <a:buNone/>
            </a:pPr>
            <a:r>
              <a:rPr lang="en-IN" sz="2200" i="1" dirty="0" smtClean="0">
                <a:latin typeface="Times New Roman" pitchFamily="18" charset="0"/>
                <a:cs typeface="Times New Roman" pitchFamily="18" charset="0"/>
              </a:rPr>
              <a:t> </a:t>
            </a:r>
            <a:r>
              <a:rPr lang="en-IN" sz="2000" i="1" dirty="0" smtClean="0">
                <a:latin typeface="Times New Roman" pitchFamily="18" charset="0"/>
                <a:cs typeface="Times New Roman" pitchFamily="18" charset="0"/>
              </a:rPr>
              <a:t>“If the panellist judges that 1000 healthy people would have an equal claim on the resources as 8000 people with some severe disability, the weight assigned to that particular disability is equal to 1 minus 1000 divided by 8000, or 0.875.”   </a:t>
            </a:r>
            <a:endParaRPr lang="en-IN" sz="2200" i="1" dirty="0" smtClean="0">
              <a:latin typeface="Times New Roman" pitchFamily="18" charset="0"/>
              <a:cs typeface="Times New Roman" pitchFamily="18" charset="0"/>
            </a:endParaRPr>
          </a:p>
          <a:p>
            <a:pPr algn="just">
              <a:buNone/>
            </a:pPr>
            <a:endParaRPr lang="en-GB" sz="2000" b="1" i="1" dirty="0" smtClean="0">
              <a:solidFill>
                <a:srgbClr val="6C1A5A"/>
              </a:solidFill>
              <a:latin typeface="Times New Roman" pitchFamily="18" charset="0"/>
              <a:cs typeface="Times New Roman" pitchFamily="18" charset="0"/>
            </a:endParaRPr>
          </a:p>
          <a:p>
            <a:pPr algn="just"/>
            <a:r>
              <a:rPr lang="en-IN" sz="2000" b="1" dirty="0" smtClean="0">
                <a:solidFill>
                  <a:srgbClr val="6C1A5A"/>
                </a:solidFill>
                <a:latin typeface="Times New Roman" pitchFamily="18" charset="0"/>
                <a:cs typeface="Times New Roman" pitchFamily="18" charset="0"/>
              </a:rPr>
              <a:t>In PTO2 panellists are asked to value cures for different chronic conditions relative to interventions that extend life. </a:t>
            </a:r>
          </a:p>
          <a:p>
            <a:pPr algn="just">
              <a:buNone/>
            </a:pPr>
            <a:r>
              <a:rPr lang="en-IN" sz="2400" dirty="0" smtClean="0">
                <a:latin typeface="Times New Roman" pitchFamily="18" charset="0"/>
                <a:cs typeface="Times New Roman" pitchFamily="18" charset="0"/>
              </a:rPr>
              <a:t>    </a:t>
            </a:r>
            <a:r>
              <a:rPr lang="en-IN" sz="2000" dirty="0" smtClean="0">
                <a:latin typeface="Times New Roman" pitchFamily="18" charset="0"/>
                <a:cs typeface="Times New Roman" pitchFamily="18" charset="0"/>
              </a:rPr>
              <a:t>“</a:t>
            </a:r>
            <a:r>
              <a:rPr lang="en-IN" sz="2000" i="1" dirty="0" smtClean="0">
                <a:latin typeface="Times New Roman" pitchFamily="18" charset="0"/>
                <a:cs typeface="Times New Roman" pitchFamily="18" charset="0"/>
              </a:rPr>
              <a:t>For instance, how many people cured of blindness does the respondent consider equal to prolonging the lives of 1000 people? If the response is 5000, the corresponding disability weight of blindness is 1000:5000 = 0.2.</a:t>
            </a:r>
            <a:r>
              <a:rPr lang="en-GB" sz="2000" i="1" dirty="0" smtClean="0">
                <a:latin typeface="Times New Roman" pitchFamily="18" charset="0"/>
                <a:cs typeface="Times New Roman" pitchFamily="18" charset="0"/>
              </a:rPr>
              <a:t>”</a:t>
            </a:r>
            <a:endParaRPr lang="en-GB" sz="2200" i="1" dirty="0" smtClean="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6800" y="304800"/>
            <a:ext cx="8077200" cy="762000"/>
          </a:xfrm>
        </p:spPr>
        <p:txBody>
          <a:bodyPr>
            <a:normAutofit/>
          </a:bodyPr>
          <a:lstStyle/>
          <a:p>
            <a:r>
              <a:rPr lang="en-GB" sz="3200" b="1" dirty="0" smtClean="0">
                <a:latin typeface="Times New Roman" pitchFamily="18" charset="0"/>
                <a:cs typeface="Times New Roman" pitchFamily="18" charset="0"/>
              </a:rPr>
              <a:t> Age weighting and Discounting</a:t>
            </a:r>
          </a:p>
        </p:txBody>
      </p:sp>
      <p:sp>
        <p:nvSpPr>
          <p:cNvPr id="22531" name="Rectangle 3"/>
          <p:cNvSpPr>
            <a:spLocks noGrp="1" noChangeArrowheads="1"/>
          </p:cNvSpPr>
          <p:nvPr>
            <p:ph type="body" idx="1"/>
          </p:nvPr>
        </p:nvSpPr>
        <p:spPr>
          <a:xfrm>
            <a:off x="1066800" y="990600"/>
            <a:ext cx="7772400" cy="5257800"/>
          </a:xfrm>
        </p:spPr>
        <p:txBody>
          <a:bodyPr>
            <a:normAutofit/>
          </a:bodyPr>
          <a:lstStyle/>
          <a:p>
            <a:pPr marL="447675" indent="-365125">
              <a:buFont typeface="Wingdings" pitchFamily="2" charset="2"/>
              <a:buChar char="q"/>
            </a:pPr>
            <a:r>
              <a:rPr lang="en-GB" sz="2400" dirty="0" smtClean="0">
                <a:latin typeface="Times New Roman" pitchFamily="18" charset="0"/>
                <a:cs typeface="Times New Roman" pitchFamily="18" charset="0"/>
              </a:rPr>
              <a:t>In addition to adjusting the value of life years with disability weights, and choosing a particular life expectancy, the value of a life year is modified by </a:t>
            </a:r>
          </a:p>
          <a:p>
            <a:pPr marL="447675" indent="-365125">
              <a:buNone/>
            </a:pPr>
            <a:endParaRPr lang="en-GB" sz="2400" dirty="0" smtClean="0">
              <a:latin typeface="Times New Roman" pitchFamily="18" charset="0"/>
              <a:cs typeface="Times New Roman" pitchFamily="18" charset="0"/>
            </a:endParaRPr>
          </a:p>
          <a:p>
            <a:pPr marL="447675" indent="-365125">
              <a:buFont typeface="Wingdings" pitchFamily="2" charset="2"/>
              <a:buChar char="q"/>
            </a:pPr>
            <a:r>
              <a:rPr lang="en-GB" sz="2800" b="1" dirty="0" smtClean="0">
                <a:solidFill>
                  <a:schemeClr val="tx2"/>
                </a:solidFill>
                <a:latin typeface="Times New Roman" pitchFamily="18" charset="0"/>
                <a:cs typeface="Times New Roman" pitchFamily="18" charset="0"/>
              </a:rPr>
              <a:t>Discounting</a:t>
            </a:r>
            <a:r>
              <a:rPr lang="en-GB" sz="2800" dirty="0" smtClean="0">
                <a:latin typeface="Times New Roman" pitchFamily="18" charset="0"/>
                <a:cs typeface="Times New Roman" pitchFamily="18" charset="0"/>
              </a:rPr>
              <a:t> </a:t>
            </a:r>
          </a:p>
          <a:p>
            <a:pPr marL="447675" lvl="1" indent="-365125">
              <a:buNone/>
            </a:pPr>
            <a:r>
              <a:rPr lang="en-GB" sz="2400" dirty="0" smtClean="0">
                <a:latin typeface="Times New Roman" pitchFamily="18" charset="0"/>
                <a:cs typeface="Times New Roman" pitchFamily="18" charset="0"/>
              </a:rPr>
              <a:t>The value of a life year now is set higher than the value of future life years.</a:t>
            </a:r>
          </a:p>
          <a:p>
            <a:pPr marL="447675" lvl="1" indent="-365125">
              <a:buNone/>
            </a:pPr>
            <a:r>
              <a:rPr lang="en-GB" sz="2400" dirty="0" smtClean="0">
                <a:latin typeface="Times New Roman" pitchFamily="18" charset="0"/>
                <a:cs typeface="Times New Roman" pitchFamily="18" charset="0"/>
              </a:rPr>
              <a:t>This is common practice when it comes to valuing material goods. For instance, we may require 5000 Rs. in 10 years time to compensate for a bank loan of 1000 Rs. today. </a:t>
            </a:r>
          </a:p>
          <a:p>
            <a:pPr marL="447675" indent="-365125">
              <a:buFont typeface="Wingdings" pitchFamily="2" charset="2"/>
              <a:buChar char="q"/>
            </a:pPr>
            <a:r>
              <a:rPr lang="en-GB" sz="2800" b="1" dirty="0" smtClean="0">
                <a:solidFill>
                  <a:schemeClr val="tx2"/>
                </a:solidFill>
                <a:latin typeface="Times New Roman" pitchFamily="18" charset="0"/>
                <a:cs typeface="Times New Roman" pitchFamily="18" charset="0"/>
              </a:rPr>
              <a:t>Age weighting</a:t>
            </a:r>
          </a:p>
          <a:p>
            <a:pPr marL="447675" lvl="1" indent="-365125">
              <a:buNone/>
            </a:pPr>
            <a:r>
              <a:rPr lang="en-GB" sz="2400" dirty="0" smtClean="0">
                <a:latin typeface="Times New Roman" pitchFamily="18" charset="0"/>
                <a:cs typeface="Times New Roman" pitchFamily="18" charset="0"/>
              </a:rPr>
              <a:t>Life years of children and old people are counted less.</a:t>
            </a:r>
          </a:p>
          <a:p>
            <a:pPr lvl="1"/>
            <a:endParaRPr lang="nb-NO"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idx="1"/>
          </p:nvPr>
        </p:nvSpPr>
        <p:spPr/>
        <p:txBody>
          <a:bodyPr/>
          <a:lstStyle/>
          <a:p>
            <a:endParaRPr lang="en-US" smtClean="0"/>
          </a:p>
        </p:txBody>
      </p:sp>
      <p:pic>
        <p:nvPicPr>
          <p:cNvPr id="23555" name="Picture 3" descr="C:\My Documents\ole-on-a\ARTIKLER\disputas\AGE.bmp"/>
          <p:cNvPicPr>
            <a:picLocks noChangeAspect="1" noChangeArrowheads="1"/>
          </p:cNvPicPr>
          <p:nvPr/>
        </p:nvPicPr>
        <p:blipFill>
          <a:blip r:embed="rId3" cstate="print"/>
          <a:srcRect t="12118"/>
          <a:stretch>
            <a:fillRect/>
          </a:stretch>
        </p:blipFill>
        <p:spPr bwMode="auto">
          <a:xfrm>
            <a:off x="1066800" y="1143000"/>
            <a:ext cx="7924800" cy="5030524"/>
          </a:xfrm>
          <a:prstGeom prst="rect">
            <a:avLst/>
          </a:prstGeom>
          <a:noFill/>
          <a:ln w="9525">
            <a:noFill/>
            <a:miter lim="800000"/>
            <a:headEnd/>
            <a:tailEnd/>
          </a:ln>
        </p:spPr>
      </p:pic>
      <p:sp>
        <p:nvSpPr>
          <p:cNvPr id="23556" name="Rectangle 4"/>
          <p:cNvSpPr>
            <a:spLocks noGrp="1" noChangeArrowheads="1"/>
          </p:cNvSpPr>
          <p:nvPr>
            <p:ph type="title"/>
          </p:nvPr>
        </p:nvSpPr>
        <p:spPr>
          <a:xfrm>
            <a:off x="1143000" y="228600"/>
            <a:ext cx="7315200" cy="914400"/>
          </a:xfrm>
        </p:spPr>
        <p:txBody>
          <a:bodyPr/>
          <a:lstStyle/>
          <a:p>
            <a:r>
              <a:rPr lang="en-GB" b="1" dirty="0" smtClean="0">
                <a:latin typeface="Times New Roman" pitchFamily="18" charset="0"/>
                <a:cs typeface="Times New Roman" pitchFamily="18" charset="0"/>
              </a:rPr>
              <a:t>Age-weights</a:t>
            </a:r>
            <a:endParaRPr lang="en-GB" dirty="0" smtClean="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90600" y="609600"/>
            <a:ext cx="8382000" cy="838200"/>
          </a:xfrm>
        </p:spPr>
        <p:txBody>
          <a:bodyPr>
            <a:noAutofit/>
          </a:bodyPr>
          <a:lstStyle/>
          <a:p>
            <a:r>
              <a:rPr lang="en-GB" sz="3600" b="1" dirty="0" smtClean="0">
                <a:latin typeface="Times New Roman" pitchFamily="18" charset="0"/>
                <a:cs typeface="Times New Roman" pitchFamily="18" charset="0"/>
              </a:rPr>
              <a:t>The effect of age-weighs and discounting</a:t>
            </a:r>
            <a:endParaRPr lang="en-GB" sz="3600" dirty="0" smtClean="0">
              <a:latin typeface="Times New Roman" pitchFamily="18" charset="0"/>
              <a:cs typeface="Times New Roman" pitchFamily="18" charset="0"/>
            </a:endParaRPr>
          </a:p>
        </p:txBody>
      </p:sp>
      <p:sp>
        <p:nvSpPr>
          <p:cNvPr id="24579" name="Rectangle 3"/>
          <p:cNvSpPr>
            <a:spLocks noGrp="1" noChangeArrowheads="1"/>
          </p:cNvSpPr>
          <p:nvPr>
            <p:ph idx="1"/>
          </p:nvPr>
        </p:nvSpPr>
        <p:spPr/>
        <p:txBody>
          <a:bodyPr/>
          <a:lstStyle/>
          <a:p>
            <a:endParaRPr lang="en-US" dirty="0" smtClean="0"/>
          </a:p>
        </p:txBody>
      </p:sp>
      <p:pic>
        <p:nvPicPr>
          <p:cNvPr id="24580" name="Picture 4" descr="C:\My Documents\ole-on-a\ARTIKLER\disputas\DISCOUNT.bmp"/>
          <p:cNvPicPr>
            <a:picLocks noChangeAspect="1" noChangeArrowheads="1"/>
          </p:cNvPicPr>
          <p:nvPr/>
        </p:nvPicPr>
        <p:blipFill>
          <a:blip r:embed="rId3" cstate="print"/>
          <a:srcRect t="14210" b="4796"/>
          <a:stretch>
            <a:fillRect/>
          </a:stretch>
        </p:blipFill>
        <p:spPr bwMode="auto">
          <a:xfrm>
            <a:off x="1143000" y="1371600"/>
            <a:ext cx="7848600" cy="4724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1066800" y="381000"/>
            <a:ext cx="8077200" cy="1371600"/>
          </a:xfrm>
        </p:spPr>
        <p:txBody>
          <a:bodyPr>
            <a:noAutofit/>
          </a:bodyPr>
          <a:lstStyle/>
          <a:p>
            <a:r>
              <a:rPr lang="en-GB" sz="3600" b="1" dirty="0" smtClean="0">
                <a:latin typeface="Times New Roman" pitchFamily="18" charset="0"/>
                <a:cs typeface="Times New Roman" pitchFamily="18" charset="0"/>
              </a:rPr>
              <a:t>Calculating DALY score,</a:t>
            </a:r>
            <a:br>
              <a:rPr lang="en-GB" sz="3600" b="1" dirty="0" smtClean="0">
                <a:latin typeface="Times New Roman" pitchFamily="18" charset="0"/>
                <a:cs typeface="Times New Roman" pitchFamily="18" charset="0"/>
              </a:rPr>
            </a:br>
            <a:r>
              <a:rPr lang="en-GB" sz="3600" b="1" dirty="0" smtClean="0">
                <a:latin typeface="Times New Roman" pitchFamily="18" charset="0"/>
                <a:cs typeface="Times New Roman" pitchFamily="18" charset="0"/>
              </a:rPr>
              <a:t>with age weighting and discounting.</a:t>
            </a:r>
            <a:endParaRPr lang="en-GB" sz="3600" dirty="0" smtClean="0">
              <a:latin typeface="Times New Roman" pitchFamily="18" charset="0"/>
              <a:cs typeface="Times New Roman" pitchFamily="18" charset="0"/>
            </a:endParaRPr>
          </a:p>
        </p:txBody>
      </p:sp>
      <p:sp>
        <p:nvSpPr>
          <p:cNvPr id="25603" name="Rectangle 5"/>
          <p:cNvSpPr>
            <a:spLocks noGrp="1" noChangeArrowheads="1"/>
          </p:cNvSpPr>
          <p:nvPr>
            <p:ph type="body" idx="1"/>
          </p:nvPr>
        </p:nvSpPr>
        <p:spPr>
          <a:xfrm>
            <a:off x="1066800" y="2057400"/>
            <a:ext cx="7391400" cy="4267200"/>
          </a:xfrm>
        </p:spPr>
        <p:txBody>
          <a:bodyPr>
            <a:normAutofit/>
          </a:bodyPr>
          <a:lstStyle/>
          <a:p>
            <a:pPr marL="365125" indent="-365125">
              <a:buFont typeface="Wingdings" pitchFamily="2" charset="2"/>
              <a:buChar char="q"/>
            </a:pPr>
            <a:r>
              <a:rPr lang="en-GB" sz="2800" dirty="0" smtClean="0">
                <a:latin typeface="Times New Roman" pitchFamily="18" charset="0"/>
                <a:cs typeface="Times New Roman" pitchFamily="18" charset="0"/>
              </a:rPr>
              <a:t>Girl, 5 years old, with below-knee amputation who lives until she is 82.5:</a:t>
            </a:r>
          </a:p>
          <a:p>
            <a:pPr marL="365125" indent="-365125">
              <a:buFont typeface="Wingdings" pitchFamily="2" charset="2"/>
              <a:buChar char="q"/>
            </a:pPr>
            <a:r>
              <a:rPr lang="en-GB" sz="2800" dirty="0" smtClean="0">
                <a:latin typeface="Times New Roman" pitchFamily="18" charset="0"/>
                <a:cs typeface="Times New Roman" pitchFamily="18" charset="0"/>
              </a:rPr>
              <a:t>DALYs= life years lived with disease (77.5) × disability weight (0.3) × age- weight (a</a:t>
            </a:r>
            <a:r>
              <a:rPr lang="en-GB" sz="2800" baseline="30000" dirty="0" smtClean="0">
                <a:latin typeface="Times New Roman" pitchFamily="18" charset="0"/>
                <a:cs typeface="Times New Roman" pitchFamily="18" charset="0"/>
              </a:rPr>
              <a:t>1</a:t>
            </a:r>
            <a:r>
              <a:rPr lang="en-GB" sz="2800" dirty="0" smtClean="0">
                <a:latin typeface="Times New Roman" pitchFamily="18" charset="0"/>
                <a:cs typeface="Times New Roman" pitchFamily="18" charset="0"/>
              </a:rPr>
              <a:t>)× discounting factor (d</a:t>
            </a:r>
            <a:r>
              <a:rPr lang="en-GB" sz="2800" baseline="30000" dirty="0" smtClean="0">
                <a:latin typeface="Times New Roman" pitchFamily="18" charset="0"/>
                <a:cs typeface="Times New Roman" pitchFamily="18" charset="0"/>
              </a:rPr>
              <a:t>2</a:t>
            </a:r>
            <a:r>
              <a:rPr lang="en-GB" sz="2800" dirty="0" smtClean="0">
                <a:latin typeface="Times New Roman" pitchFamily="18" charset="0"/>
                <a:cs typeface="Times New Roman" pitchFamily="18" charset="0"/>
              </a:rPr>
              <a:t>)</a:t>
            </a:r>
          </a:p>
          <a:p>
            <a:pPr marL="365125" indent="-365125">
              <a:buFont typeface="Wingdings" pitchFamily="2" charset="2"/>
              <a:buChar char="q"/>
            </a:pPr>
            <a:r>
              <a:rPr lang="en-GB" sz="2800" dirty="0" smtClean="0">
                <a:latin typeface="Times New Roman" pitchFamily="18" charset="0"/>
                <a:cs typeface="Times New Roman" pitchFamily="18" charset="0"/>
              </a:rPr>
              <a:t>77.5 × 0.3 × a</a:t>
            </a:r>
            <a:r>
              <a:rPr lang="en-GB" sz="2800" baseline="30000" dirty="0" smtClean="0">
                <a:latin typeface="Times New Roman" pitchFamily="18" charset="0"/>
                <a:cs typeface="Times New Roman" pitchFamily="18" charset="0"/>
              </a:rPr>
              <a:t>1</a:t>
            </a:r>
            <a:r>
              <a:rPr lang="en-GB" sz="2800" dirty="0" smtClean="0">
                <a:latin typeface="Times New Roman" pitchFamily="18" charset="0"/>
                <a:cs typeface="Times New Roman" pitchFamily="18" charset="0"/>
              </a:rPr>
              <a:t> × d</a:t>
            </a:r>
            <a:r>
              <a:rPr lang="en-GB" sz="2800" baseline="30000" dirty="0" smtClean="0">
                <a:latin typeface="Times New Roman" pitchFamily="18" charset="0"/>
                <a:cs typeface="Times New Roman" pitchFamily="18" charset="0"/>
              </a:rPr>
              <a:t>2</a:t>
            </a:r>
            <a:r>
              <a:rPr lang="en-GB" sz="2800" dirty="0" smtClean="0">
                <a:latin typeface="Times New Roman" pitchFamily="18" charset="0"/>
                <a:cs typeface="Times New Roman" pitchFamily="18" charset="0"/>
              </a:rPr>
              <a:t> </a:t>
            </a:r>
          </a:p>
          <a:p>
            <a:endParaRPr lang="en-GB" sz="3600"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95400" y="228600"/>
            <a:ext cx="7391400" cy="533400"/>
          </a:xfrm>
        </p:spPr>
        <p:txBody>
          <a:bodyPr>
            <a:normAutofit fontScale="90000"/>
          </a:bodyPr>
          <a:lstStyle/>
          <a:p>
            <a:r>
              <a:rPr lang="en-GB" b="1" dirty="0" smtClean="0">
                <a:latin typeface="Times New Roman" pitchFamily="18" charset="0"/>
                <a:cs typeface="Times New Roman" pitchFamily="18" charset="0"/>
              </a:rPr>
              <a:t>QALYs and DALYs</a:t>
            </a:r>
            <a:endParaRPr lang="en-GB" dirty="0" smtClean="0">
              <a:latin typeface="Times New Roman" pitchFamily="18" charset="0"/>
              <a:cs typeface="Times New Roman" pitchFamily="18" charset="0"/>
            </a:endParaRPr>
          </a:p>
        </p:txBody>
      </p:sp>
      <p:sp>
        <p:nvSpPr>
          <p:cNvPr id="19459" name="Rectangle 3"/>
          <p:cNvSpPr>
            <a:spLocks noGrp="1" noChangeArrowheads="1"/>
          </p:cNvSpPr>
          <p:nvPr>
            <p:ph idx="1"/>
          </p:nvPr>
        </p:nvSpPr>
        <p:spPr>
          <a:xfrm>
            <a:off x="838200" y="762000"/>
            <a:ext cx="8077200" cy="5638800"/>
          </a:xfrm>
        </p:spPr>
        <p:txBody>
          <a:bodyPr>
            <a:normAutofit/>
          </a:bodyPr>
          <a:lstStyle/>
          <a:p>
            <a:pPr>
              <a:buFont typeface="Wingdings" pitchFamily="2" charset="2"/>
              <a:buChar char="q"/>
            </a:pPr>
            <a:r>
              <a:rPr lang="en-GB" sz="2200" dirty="0" smtClean="0">
                <a:latin typeface="Times New Roman" pitchFamily="18" charset="0"/>
                <a:cs typeface="Times New Roman" pitchFamily="18" charset="0"/>
              </a:rPr>
              <a:t>QALY is defined as an adjustment of life expectancy that reduces the overall life expectancy by amounts which reflect the existence of chronic conditions causing impairment, disability or handicap.</a:t>
            </a:r>
          </a:p>
          <a:p>
            <a:pPr>
              <a:buFont typeface="Wingdings" pitchFamily="2" charset="2"/>
              <a:buChar char="q"/>
            </a:pPr>
            <a:r>
              <a:rPr lang="en-GB" sz="2200" dirty="0" smtClean="0">
                <a:latin typeface="Times New Roman" pitchFamily="18" charset="0"/>
                <a:cs typeface="Times New Roman" pitchFamily="18" charset="0"/>
              </a:rPr>
              <a:t>DALY is a modification of QALY. (is a negative QALY). </a:t>
            </a:r>
          </a:p>
          <a:p>
            <a:pPr>
              <a:buFont typeface="Wingdings" pitchFamily="2" charset="2"/>
              <a:buChar char="q"/>
            </a:pPr>
            <a:r>
              <a:rPr lang="en-GB" sz="2200" dirty="0" smtClean="0">
                <a:latin typeface="Times New Roman" pitchFamily="18" charset="0"/>
                <a:cs typeface="Times New Roman" pitchFamily="18" charset="0"/>
              </a:rPr>
              <a:t>Both concepts combine information about length of life and quality of life</a:t>
            </a:r>
            <a:r>
              <a:rPr lang="en-GB" sz="2400" dirty="0" smtClean="0">
                <a:latin typeface="Times New Roman" pitchFamily="18" charset="0"/>
                <a:cs typeface="Times New Roman" pitchFamily="18" charset="0"/>
              </a:rPr>
              <a:t>. </a:t>
            </a:r>
          </a:p>
        </p:txBody>
      </p:sp>
      <p:graphicFrame>
        <p:nvGraphicFramePr>
          <p:cNvPr id="4" name="Table 3"/>
          <p:cNvGraphicFramePr>
            <a:graphicFrameLocks noGrp="1"/>
          </p:cNvGraphicFramePr>
          <p:nvPr/>
        </p:nvGraphicFramePr>
        <p:xfrm>
          <a:off x="457200" y="1905000"/>
          <a:ext cx="8382000" cy="4503420"/>
        </p:xfrm>
        <a:graphic>
          <a:graphicData uri="http://schemas.openxmlformats.org/drawingml/2006/table">
            <a:tbl>
              <a:tblPr firstRow="1" bandRow="1">
                <a:tableStyleId>{5C22544A-7EE6-4342-B048-85BDC9FD1C3A}</a:tableStyleId>
              </a:tblPr>
              <a:tblGrid>
                <a:gridCol w="4114800"/>
                <a:gridCol w="4267200"/>
              </a:tblGrid>
              <a:tr h="449580">
                <a:tc>
                  <a:txBody>
                    <a:bodyPr/>
                    <a:lstStyle/>
                    <a:p>
                      <a:pPr algn="ctr"/>
                      <a:r>
                        <a:rPr lang="en-US" sz="2400" dirty="0" smtClean="0">
                          <a:latin typeface="Times New Roman" pitchFamily="18" charset="0"/>
                          <a:cs typeface="Times New Roman" pitchFamily="18" charset="0"/>
                        </a:rPr>
                        <a:t>QALY</a:t>
                      </a:r>
                      <a:endParaRPr lang="en-IN"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DALY</a:t>
                      </a:r>
                      <a:endParaRPr lang="en-IN" sz="2400" dirty="0">
                        <a:latin typeface="Times New Roman" pitchFamily="18" charset="0"/>
                        <a:cs typeface="Times New Roman" pitchFamily="18" charset="0"/>
                      </a:endParaRPr>
                    </a:p>
                  </a:txBody>
                  <a:tcPr/>
                </a:tc>
              </a:tr>
              <a:tr h="599440">
                <a:tc>
                  <a:txBody>
                    <a:bodyPr/>
                    <a:lstStyle/>
                    <a:p>
                      <a:pPr>
                        <a:buFont typeface="Wingdings" pitchFamily="2" charset="2"/>
                        <a:buChar char="v"/>
                      </a:pPr>
                      <a:r>
                        <a:rPr lang="en-GB" dirty="0" smtClean="0">
                          <a:latin typeface="Times New Roman" pitchFamily="18" charset="0"/>
                          <a:cs typeface="Times New Roman" pitchFamily="18" charset="0"/>
                        </a:rPr>
                        <a:t> QALYs are years of healthy life lived.</a:t>
                      </a:r>
                      <a:endParaRPr lang="en-IN" dirty="0">
                        <a:latin typeface="Times New Roman" pitchFamily="18" charset="0"/>
                        <a:cs typeface="Times New Roman" pitchFamily="18" charset="0"/>
                      </a:endParaRPr>
                    </a:p>
                  </a:txBody>
                  <a:tcPr/>
                </a:tc>
                <a:tc>
                  <a:txBody>
                    <a:bodyPr/>
                    <a:lstStyle/>
                    <a:p>
                      <a:pPr>
                        <a:buFont typeface="Wingdings" pitchFamily="2" charset="2"/>
                        <a:buChar char="v"/>
                      </a:pPr>
                      <a:r>
                        <a:rPr lang="en-GB" dirty="0" smtClean="0">
                          <a:latin typeface="Times New Roman" pitchFamily="18" charset="0"/>
                          <a:cs typeface="Times New Roman" pitchFamily="18" charset="0"/>
                        </a:rPr>
                        <a:t>  DALYs are years of healthy life lost.</a:t>
                      </a:r>
                      <a:endParaRPr lang="en-IN" dirty="0">
                        <a:latin typeface="Times New Roman" pitchFamily="18" charset="0"/>
                        <a:cs typeface="Times New Roman" pitchFamily="18" charset="0"/>
                      </a:endParaRPr>
                    </a:p>
                  </a:txBody>
                  <a:tcPr/>
                </a:tc>
              </a:tr>
              <a:tr h="1123950">
                <a:tc>
                  <a:txBody>
                    <a:bodyPr/>
                    <a:lstStyle/>
                    <a:p>
                      <a:pPr>
                        <a:buFont typeface="Wingdings" pitchFamily="2" charset="2"/>
                        <a:buChar char="v"/>
                      </a:pPr>
                      <a:r>
                        <a:rPr lang="en-GB" dirty="0" smtClean="0">
                          <a:latin typeface="Times New Roman" pitchFamily="18" charset="0"/>
                          <a:cs typeface="Times New Roman" pitchFamily="18" charset="0"/>
                        </a:rPr>
                        <a:t> QALYs</a:t>
                      </a:r>
                      <a:r>
                        <a:rPr lang="en-GB" baseline="0"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 multiply  number of years lived healthy</a:t>
                      </a:r>
                      <a:r>
                        <a:rPr lang="en-GB" baseline="0"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by the ”quality” of  those years;</a:t>
                      </a:r>
                      <a:r>
                        <a:rPr lang="en-GB" baseline="0" dirty="0" smtClean="0">
                          <a:latin typeface="Times New Roman" pitchFamily="18" charset="0"/>
                          <a:cs typeface="Times New Roman" pitchFamily="18" charset="0"/>
                        </a:rPr>
                        <a:t> is </a:t>
                      </a:r>
                      <a:r>
                        <a:rPr lang="en-GB" dirty="0" smtClean="0">
                          <a:latin typeface="Times New Roman" pitchFamily="18" charset="0"/>
                          <a:cs typeface="Times New Roman" pitchFamily="18" charset="0"/>
                        </a:rPr>
                        <a:t>called “Quality adjustment”.</a:t>
                      </a:r>
                      <a:endParaRPr lang="en-IN"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v"/>
                        <a:tabLst/>
                        <a:defRPr/>
                      </a:pPr>
                      <a:r>
                        <a:rPr lang="en-GB" dirty="0" smtClean="0">
                          <a:latin typeface="Times New Roman" pitchFamily="18" charset="0"/>
                          <a:cs typeface="Times New Roman" pitchFamily="18" charset="0"/>
                        </a:rPr>
                        <a:t> DALYs</a:t>
                      </a:r>
                      <a:r>
                        <a:rPr lang="en-GB" baseline="0"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 multiply  number of years lived with disability by the ”quality” of  those years;</a:t>
                      </a:r>
                      <a:r>
                        <a:rPr lang="en-GB" baseline="0"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is called ”Disability adjustment”.</a:t>
                      </a:r>
                      <a:endParaRPr lang="en-IN" dirty="0">
                        <a:latin typeface="Times New Roman" pitchFamily="18" charset="0"/>
                        <a:cs typeface="Times New Roman" pitchFamily="18" charset="0"/>
                      </a:endParaRPr>
                    </a:p>
                  </a:txBody>
                  <a:tcPr/>
                </a:tc>
              </a:tr>
              <a:tr h="899160">
                <a:tc>
                  <a:txBody>
                    <a:bodyPr/>
                    <a:lstStyle/>
                    <a:p>
                      <a:pPr>
                        <a:buFont typeface="Wingdings" pitchFamily="2" charset="2"/>
                        <a:buChar char="v"/>
                      </a:pPr>
                      <a:r>
                        <a:rPr lang="en-GB" dirty="0" smtClean="0">
                          <a:latin typeface="Times New Roman" pitchFamily="18" charset="0"/>
                          <a:cs typeface="Times New Roman" pitchFamily="18" charset="0"/>
                        </a:rPr>
                        <a:t> QALYs represent a gain and should be maximised.</a:t>
                      </a:r>
                      <a:endParaRPr lang="en-IN" dirty="0">
                        <a:latin typeface="Times New Roman" pitchFamily="18" charset="0"/>
                        <a:cs typeface="Times New Roman" pitchFamily="18" charset="0"/>
                      </a:endParaRPr>
                    </a:p>
                  </a:txBody>
                  <a:tcPr/>
                </a:tc>
                <a:tc>
                  <a:txBody>
                    <a:bodyPr/>
                    <a:lstStyle/>
                    <a:p>
                      <a:pPr>
                        <a:buFont typeface="Wingdings" pitchFamily="2" charset="2"/>
                        <a:buChar char="v"/>
                      </a:pPr>
                      <a:r>
                        <a:rPr lang="en-GB" dirty="0" smtClean="0">
                          <a:latin typeface="Times New Roman" pitchFamily="18" charset="0"/>
                          <a:cs typeface="Times New Roman" pitchFamily="18" charset="0"/>
                        </a:rPr>
                        <a:t> DALYs represent a loss and should be minimised.</a:t>
                      </a:r>
                      <a:endParaRPr lang="en-IN" dirty="0">
                        <a:latin typeface="Times New Roman" pitchFamily="18" charset="0"/>
                        <a:cs typeface="Times New Roman" pitchFamily="18" charset="0"/>
                      </a:endParaRPr>
                    </a:p>
                  </a:txBody>
                  <a:tcPr/>
                </a:tc>
              </a:tr>
              <a:tr h="1423670">
                <a:tc>
                  <a:txBody>
                    <a:bodyPr/>
                    <a:lstStyle/>
                    <a:p>
                      <a:pPr>
                        <a:buFont typeface="Wingdings" pitchFamily="2" charset="2"/>
                        <a:buChar char="v"/>
                      </a:pPr>
                      <a:r>
                        <a:rPr lang="en-GB" dirty="0" smtClean="0">
                          <a:latin typeface="Times New Roman" pitchFamily="18" charset="0"/>
                          <a:cs typeface="Times New Roman" pitchFamily="18" charset="0"/>
                        </a:rPr>
                        <a:t> In the QALYs</a:t>
                      </a:r>
                      <a:r>
                        <a:rPr lang="en-GB" baseline="0"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the scale goes </a:t>
                      </a:r>
                      <a:r>
                        <a:rPr lang="en-GB" baseline="0" dirty="0" smtClean="0">
                          <a:latin typeface="Times New Roman" pitchFamily="18" charset="0"/>
                          <a:cs typeface="Times New Roman" pitchFamily="18" charset="0"/>
                        </a:rPr>
                        <a:t> in </a:t>
                      </a:r>
                      <a:r>
                        <a:rPr lang="en-GB" dirty="0" smtClean="0">
                          <a:latin typeface="Times New Roman" pitchFamily="18" charset="0"/>
                          <a:cs typeface="Times New Roman" pitchFamily="18" charset="0"/>
                        </a:rPr>
                        <a:t>opposite way: A quality weighting (“utility”) of 1 indicates perfect health, </a:t>
                      </a:r>
                      <a:r>
                        <a:rPr lang="en-GB" baseline="0" dirty="0" smtClean="0">
                          <a:latin typeface="Times New Roman" pitchFamily="18" charset="0"/>
                          <a:cs typeface="Times New Roman" pitchFamily="18" charset="0"/>
                        </a:rPr>
                        <a:t> and </a:t>
                      </a:r>
                      <a:r>
                        <a:rPr lang="en-GB" dirty="0" smtClean="0">
                          <a:latin typeface="Times New Roman" pitchFamily="18" charset="0"/>
                          <a:cs typeface="Times New Roman" pitchFamily="18" charset="0"/>
                        </a:rPr>
                        <a:t> 0 indicates no quality of life (death). </a:t>
                      </a:r>
                      <a:endParaRPr lang="en-IN" dirty="0">
                        <a:latin typeface="Times New Roman" pitchFamily="18" charset="0"/>
                        <a:cs typeface="Times New Roman" pitchFamily="18" charset="0"/>
                      </a:endParaRPr>
                    </a:p>
                  </a:txBody>
                  <a:tcPr/>
                </a:tc>
                <a:tc>
                  <a:txBody>
                    <a:bodyPr/>
                    <a:lstStyle/>
                    <a:p>
                      <a:pPr>
                        <a:buFont typeface="Wingdings" pitchFamily="2" charset="2"/>
                        <a:buChar char="v"/>
                      </a:pPr>
                      <a:r>
                        <a:rPr lang="en-GB" dirty="0" smtClean="0">
                          <a:latin typeface="Times New Roman" pitchFamily="18" charset="0"/>
                          <a:cs typeface="Times New Roman" pitchFamily="18" charset="0"/>
                        </a:rPr>
                        <a:t> In the DALY approach, the years are disability weighted on a scale from  zero, which  indicates perfect health  (no disability),  to one which  indicates death. </a:t>
                      </a:r>
                      <a:endParaRPr lang="en-IN" dirty="0">
                        <a:latin typeface="Times New Roman" pitchFamily="18" charset="0"/>
                        <a:cs typeface="Times New Roman" pitchFamily="18" charset="0"/>
                      </a:endParaRPr>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143000" y="274638"/>
            <a:ext cx="7848600" cy="1554162"/>
          </a:xfrm>
        </p:spPr>
        <p:txBody>
          <a:bodyPr>
            <a:noAutofit/>
          </a:bodyPr>
          <a:lstStyle/>
          <a:p>
            <a:r>
              <a:rPr lang="en-GB" sz="3600" b="1" dirty="0" smtClean="0">
                <a:latin typeface="Times New Roman" pitchFamily="18" charset="0"/>
                <a:cs typeface="Times New Roman" pitchFamily="18" charset="0"/>
              </a:rPr>
              <a:t>Relation between QALYs and DALYs</a:t>
            </a:r>
            <a:br>
              <a:rPr lang="en-GB" sz="3600" b="1" dirty="0" smtClean="0">
                <a:latin typeface="Times New Roman" pitchFamily="18" charset="0"/>
                <a:cs typeface="Times New Roman" pitchFamily="18" charset="0"/>
              </a:rPr>
            </a:br>
            <a:r>
              <a:rPr lang="en-GB" sz="3600" b="1" dirty="0" smtClean="0">
                <a:latin typeface="Times New Roman" pitchFamily="18" charset="0"/>
                <a:cs typeface="Times New Roman" pitchFamily="18" charset="0"/>
              </a:rPr>
              <a:t>             </a:t>
            </a:r>
            <a:r>
              <a:rPr lang="en-GB" sz="2800" b="1" dirty="0" smtClean="0">
                <a:latin typeface="Times New Roman" pitchFamily="18" charset="0"/>
                <a:cs typeface="Times New Roman" pitchFamily="18" charset="0"/>
              </a:rPr>
              <a:t>DALYs = healthy years lost                             </a:t>
            </a:r>
            <a:br>
              <a:rPr lang="en-GB" sz="2800" b="1" dirty="0" smtClean="0">
                <a:latin typeface="Times New Roman" pitchFamily="18" charset="0"/>
                <a:cs typeface="Times New Roman" pitchFamily="18" charset="0"/>
              </a:rPr>
            </a:br>
            <a:r>
              <a:rPr lang="en-GB" sz="2800" b="1" dirty="0" smtClean="0">
                <a:latin typeface="Times New Roman" pitchFamily="18" charset="0"/>
                <a:cs typeface="Times New Roman" pitchFamily="18" charset="0"/>
              </a:rPr>
              <a:t>                 QALYs = healthy years gained</a:t>
            </a:r>
            <a:endParaRPr lang="en-GB" sz="2800" dirty="0" smtClean="0">
              <a:latin typeface="Times New Roman" pitchFamily="18" charset="0"/>
              <a:cs typeface="Times New Roman" pitchFamily="18" charset="0"/>
            </a:endParaRPr>
          </a:p>
        </p:txBody>
      </p:sp>
      <p:graphicFrame>
        <p:nvGraphicFramePr>
          <p:cNvPr id="4098" name="Object 3"/>
          <p:cNvGraphicFramePr>
            <a:graphicFrameLocks noChangeAspect="1"/>
          </p:cNvGraphicFramePr>
          <p:nvPr>
            <p:ph idx="1"/>
          </p:nvPr>
        </p:nvGraphicFramePr>
        <p:xfrm>
          <a:off x="2133600" y="2057400"/>
          <a:ext cx="6502400" cy="4495800"/>
        </p:xfrm>
        <a:graphic>
          <a:graphicData uri="http://schemas.openxmlformats.org/presentationml/2006/ole">
            <p:oleObj spid="_x0000_s84994" name="Точечный рисунок" r:id="rId4" imgW="7621064" imgH="5714286" progId="PBrush">
              <p:embed/>
            </p:oleObj>
          </a:graphicData>
        </a:graphic>
      </p:graphicFrame>
      <p:sp>
        <p:nvSpPr>
          <p:cNvPr id="4100" name="Rectangle 4"/>
          <p:cNvSpPr>
            <a:spLocks noChangeArrowheads="1"/>
          </p:cNvSpPr>
          <p:nvPr/>
        </p:nvSpPr>
        <p:spPr bwMode="auto">
          <a:xfrm>
            <a:off x="1219200" y="2209800"/>
            <a:ext cx="1752600" cy="762000"/>
          </a:xfrm>
          <a:prstGeom prst="rect">
            <a:avLst/>
          </a:prstGeom>
          <a:solidFill>
            <a:srgbClr val="66FFFF"/>
          </a:solidFill>
          <a:ln w="9525">
            <a:solidFill>
              <a:schemeClr val="tx1"/>
            </a:solidFill>
            <a:miter lim="800000"/>
            <a:headEnd/>
            <a:tailEnd/>
          </a:ln>
        </p:spPr>
        <p:txBody>
          <a:bodyPr wrap="none" anchor="ctr"/>
          <a:lstStyle/>
          <a:p>
            <a:pPr algn="ctr"/>
            <a:r>
              <a:rPr lang="ru-RU" dirty="0"/>
              <a:t>NO </a:t>
            </a:r>
          </a:p>
          <a:p>
            <a:pPr algn="ctr"/>
            <a:r>
              <a:rPr lang="ru-RU" dirty="0"/>
              <a:t>DISABILITY</a:t>
            </a:r>
          </a:p>
        </p:txBody>
      </p:sp>
      <p:sp>
        <p:nvSpPr>
          <p:cNvPr id="4101" name="Rectangle 7"/>
          <p:cNvSpPr>
            <a:spLocks noChangeArrowheads="1"/>
          </p:cNvSpPr>
          <p:nvPr/>
        </p:nvSpPr>
        <p:spPr bwMode="auto">
          <a:xfrm>
            <a:off x="5562600" y="5029200"/>
            <a:ext cx="2057400" cy="533400"/>
          </a:xfrm>
          <a:prstGeom prst="rect">
            <a:avLst/>
          </a:prstGeom>
          <a:solidFill>
            <a:srgbClr val="66FFFF"/>
          </a:solidFill>
          <a:ln w="9525">
            <a:solidFill>
              <a:schemeClr val="tx1"/>
            </a:solidFill>
            <a:miter lim="800000"/>
            <a:headEnd/>
            <a:tailEnd/>
          </a:ln>
        </p:spPr>
        <p:txBody>
          <a:bodyPr wrap="none" anchor="ctr"/>
          <a:lstStyle/>
          <a:p>
            <a:pPr algn="ctr"/>
            <a:r>
              <a:rPr lang="ru-RU" dirty="0" smtClean="0"/>
              <a:t>82</a:t>
            </a:r>
            <a:r>
              <a:rPr lang="en-US" dirty="0" smtClean="0"/>
              <a:t>.</a:t>
            </a:r>
            <a:r>
              <a:rPr lang="ru-RU" dirty="0" smtClean="0"/>
              <a:t>5 </a:t>
            </a:r>
            <a:r>
              <a:rPr lang="ru-RU" dirty="0"/>
              <a:t>YEARS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66800" y="304800"/>
            <a:ext cx="7391400" cy="1143000"/>
          </a:xfrm>
        </p:spPr>
        <p:txBody>
          <a:bodyPr/>
          <a:lstStyle/>
          <a:p>
            <a:r>
              <a:rPr lang="en-GB" b="1" dirty="0" smtClean="0">
                <a:latin typeface="Times New Roman" pitchFamily="18" charset="0"/>
                <a:cs typeface="Times New Roman" pitchFamily="18" charset="0"/>
              </a:rPr>
              <a:t>Plan of the presentation</a:t>
            </a:r>
            <a:endParaRPr lang="en-GB" dirty="0" smtClean="0">
              <a:latin typeface="Times New Roman" pitchFamily="18" charset="0"/>
              <a:cs typeface="Times New Roman" pitchFamily="18" charset="0"/>
            </a:endParaRPr>
          </a:p>
        </p:txBody>
      </p:sp>
      <p:sp>
        <p:nvSpPr>
          <p:cNvPr id="11267" name="Rectangle 3"/>
          <p:cNvSpPr>
            <a:spLocks noGrp="1" noChangeArrowheads="1"/>
          </p:cNvSpPr>
          <p:nvPr>
            <p:ph type="body" idx="1"/>
          </p:nvPr>
        </p:nvSpPr>
        <p:spPr>
          <a:xfrm>
            <a:off x="1143000" y="1524000"/>
            <a:ext cx="7315200" cy="4114800"/>
          </a:xfrm>
        </p:spPr>
        <p:txBody>
          <a:bodyPr>
            <a:normAutofit/>
          </a:bodyPr>
          <a:lstStyle/>
          <a:p>
            <a:r>
              <a:rPr lang="en-GB" sz="2800" dirty="0" smtClean="0">
                <a:latin typeface="Times New Roman" pitchFamily="18" charset="0"/>
                <a:cs typeface="Times New Roman" pitchFamily="18" charset="0"/>
              </a:rPr>
              <a:t>Various indicators Of Disability </a:t>
            </a:r>
          </a:p>
          <a:p>
            <a:r>
              <a:rPr lang="en-GB" sz="2800" dirty="0" smtClean="0">
                <a:latin typeface="Times New Roman" pitchFamily="18" charset="0"/>
                <a:cs typeface="Times New Roman" pitchFamily="18" charset="0"/>
              </a:rPr>
              <a:t>What are DALYs?</a:t>
            </a:r>
          </a:p>
          <a:p>
            <a:r>
              <a:rPr lang="en-GB" sz="2800" dirty="0" smtClean="0">
                <a:latin typeface="Times New Roman" pitchFamily="18" charset="0"/>
                <a:cs typeface="Times New Roman" pitchFamily="18" charset="0"/>
              </a:rPr>
              <a:t> What can they be used for? </a:t>
            </a:r>
          </a:p>
          <a:p>
            <a:r>
              <a:rPr lang="en-GB" sz="2800" dirty="0" smtClean="0">
                <a:latin typeface="Times New Roman" pitchFamily="18" charset="0"/>
                <a:cs typeface="Times New Roman" pitchFamily="18" charset="0"/>
              </a:rPr>
              <a:t> How are DALYs constructed and calculated?</a:t>
            </a:r>
          </a:p>
          <a:p>
            <a:r>
              <a:rPr lang="en-GB" sz="2800" dirty="0" smtClean="0">
                <a:latin typeface="Times New Roman" pitchFamily="18" charset="0"/>
                <a:cs typeface="Times New Roman" pitchFamily="18" charset="0"/>
              </a:rPr>
              <a:t> Relation between QALY and DALY. </a:t>
            </a:r>
          </a:p>
          <a:p>
            <a:r>
              <a:rPr lang="en-GB" sz="2800" dirty="0" smtClean="0">
                <a:latin typeface="Times New Roman" pitchFamily="18" charset="0"/>
                <a:cs typeface="Times New Roman" pitchFamily="18" charset="0"/>
              </a:rPr>
              <a:t> Problems with DALYs approach</a:t>
            </a:r>
          </a:p>
          <a:p>
            <a:r>
              <a:rPr lang="en-GB" sz="2800" dirty="0" smtClean="0">
                <a:latin typeface="Times New Roman" pitchFamily="18" charset="0"/>
                <a:cs typeface="Times New Roman" pitchFamily="18" charset="0"/>
              </a:rPr>
              <a:t> What is Global Burden of Disease Study ?</a:t>
            </a:r>
          </a:p>
          <a:p>
            <a:r>
              <a:rPr lang="en-GB" sz="2800" dirty="0" smtClean="0">
                <a:latin typeface="Times New Roman" pitchFamily="18" charset="0"/>
                <a:cs typeface="Times New Roman" pitchFamily="18" charset="0"/>
              </a:rPr>
              <a:t> Summary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ransition>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GB" sz="3600" b="1" dirty="0" smtClean="0">
                <a:latin typeface="Times New Roman" pitchFamily="18" charset="0"/>
                <a:cs typeface="Times New Roman" pitchFamily="18" charset="0"/>
              </a:rPr>
              <a:t>PROBLEMS of the DALY approach</a:t>
            </a:r>
            <a:endParaRPr lang="en-GB" sz="3600" dirty="0" smtClean="0">
              <a:latin typeface="Times New Roman" pitchFamily="18" charset="0"/>
              <a:cs typeface="Times New Roman" pitchFamily="18" charset="0"/>
            </a:endParaRPr>
          </a:p>
        </p:txBody>
      </p:sp>
      <p:sp>
        <p:nvSpPr>
          <p:cNvPr id="26627" name="Rectangle 3"/>
          <p:cNvSpPr>
            <a:spLocks noGrp="1" noChangeArrowheads="1"/>
          </p:cNvSpPr>
          <p:nvPr>
            <p:ph type="body" idx="1"/>
          </p:nvPr>
        </p:nvSpPr>
        <p:spPr>
          <a:xfrm>
            <a:off x="1219200" y="1600200"/>
            <a:ext cx="7239000" cy="1981200"/>
          </a:xfrm>
        </p:spPr>
        <p:txBody>
          <a:bodyPr>
            <a:noAutofit/>
          </a:bodyPr>
          <a:lstStyle/>
          <a:p>
            <a:pPr>
              <a:buFont typeface="Wingdings" pitchFamily="2" charset="2"/>
              <a:buChar char="q"/>
            </a:pPr>
            <a:r>
              <a:rPr lang="en-GB" dirty="0" smtClean="0">
                <a:latin typeface="Times New Roman" pitchFamily="18" charset="0"/>
                <a:cs typeface="Times New Roman" pitchFamily="18" charset="0"/>
              </a:rPr>
              <a:t>Is it true? </a:t>
            </a:r>
          </a:p>
          <a:p>
            <a:pPr lvl="1">
              <a:buNone/>
            </a:pPr>
            <a:r>
              <a:rPr lang="en-GB" sz="2400" b="1" dirty="0" smtClean="0">
                <a:latin typeface="Times New Roman" pitchFamily="18" charset="0"/>
                <a:cs typeface="Times New Roman" pitchFamily="18" charset="0"/>
              </a:rPr>
              <a:t>Questions of the validity of the results</a:t>
            </a:r>
          </a:p>
          <a:p>
            <a:pPr>
              <a:buFont typeface="Wingdings" pitchFamily="2" charset="2"/>
              <a:buChar char="q"/>
            </a:pPr>
            <a:r>
              <a:rPr lang="en-GB" dirty="0" smtClean="0">
                <a:latin typeface="Times New Roman" pitchFamily="18" charset="0"/>
                <a:cs typeface="Times New Roman" pitchFamily="18" charset="0"/>
              </a:rPr>
              <a:t>Is it just?</a:t>
            </a:r>
            <a:r>
              <a:rPr lang="en-GB" sz="2400" dirty="0" smtClean="0">
                <a:latin typeface="Times New Roman" pitchFamily="18" charset="0"/>
                <a:cs typeface="Times New Roman" pitchFamily="18" charset="0"/>
              </a:rPr>
              <a:t> </a:t>
            </a:r>
          </a:p>
          <a:p>
            <a:pPr lvl="1">
              <a:buNone/>
            </a:pPr>
            <a:r>
              <a:rPr lang="en-GB" sz="2400" b="1" dirty="0" smtClean="0">
                <a:latin typeface="Times New Roman" pitchFamily="18" charset="0"/>
                <a:cs typeface="Times New Roman" pitchFamily="18" charset="0"/>
              </a:rPr>
              <a:t>Questions of the distribution between groups</a:t>
            </a:r>
            <a:endParaRPr lang="en-GB" sz="20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66800" y="152400"/>
            <a:ext cx="7315200" cy="1143000"/>
          </a:xfrm>
        </p:spPr>
        <p:txBody>
          <a:bodyPr>
            <a:normAutofit/>
          </a:bodyPr>
          <a:lstStyle/>
          <a:p>
            <a:r>
              <a:rPr lang="en-GB" sz="4000" b="1" dirty="0" smtClean="0">
                <a:latin typeface="Times New Roman" pitchFamily="18" charset="0"/>
                <a:cs typeface="Times New Roman" pitchFamily="18" charset="0"/>
              </a:rPr>
              <a:t>General problems of validity</a:t>
            </a:r>
            <a:endParaRPr lang="en-GB" sz="4000" dirty="0" smtClean="0">
              <a:latin typeface="Times New Roman" pitchFamily="18" charset="0"/>
              <a:cs typeface="Times New Roman" pitchFamily="18" charset="0"/>
            </a:endParaRPr>
          </a:p>
        </p:txBody>
      </p:sp>
      <p:sp>
        <p:nvSpPr>
          <p:cNvPr id="27651" name="Rectangle 3"/>
          <p:cNvSpPr>
            <a:spLocks noGrp="1" noChangeArrowheads="1"/>
          </p:cNvSpPr>
          <p:nvPr>
            <p:ph type="body" idx="1"/>
          </p:nvPr>
        </p:nvSpPr>
        <p:spPr>
          <a:xfrm>
            <a:off x="990600" y="1447800"/>
            <a:ext cx="7467600" cy="4114800"/>
          </a:xfrm>
        </p:spPr>
        <p:txBody>
          <a:bodyPr>
            <a:noAutofit/>
          </a:bodyPr>
          <a:lstStyle/>
          <a:p>
            <a:pPr>
              <a:buFont typeface="Wingdings" pitchFamily="2" charset="2"/>
              <a:buChar char="q"/>
            </a:pPr>
            <a:r>
              <a:rPr lang="en-GB" sz="2400" dirty="0" smtClean="0">
                <a:latin typeface="Times New Roman" pitchFamily="18" charset="0"/>
                <a:cs typeface="Times New Roman" pitchFamily="18" charset="0"/>
              </a:rPr>
              <a:t>What is “Quality of Life” or “Disability weighting of life years”?</a:t>
            </a:r>
          </a:p>
          <a:p>
            <a:pPr>
              <a:buFont typeface="Wingdings" pitchFamily="2" charset="2"/>
              <a:buChar char="q"/>
            </a:pPr>
            <a:r>
              <a:rPr lang="en-GB" sz="2400" dirty="0" smtClean="0">
                <a:latin typeface="Times New Roman" pitchFamily="18" charset="0"/>
                <a:cs typeface="Times New Roman" pitchFamily="18" charset="0"/>
              </a:rPr>
              <a:t>Can quality of life be measured in a single and precise number?</a:t>
            </a:r>
          </a:p>
          <a:p>
            <a:pPr>
              <a:buFont typeface="Wingdings" pitchFamily="2" charset="2"/>
              <a:buChar char="q"/>
            </a:pPr>
            <a:r>
              <a:rPr lang="en-GB" sz="2400" dirty="0" smtClean="0">
                <a:latin typeface="Times New Roman" pitchFamily="18" charset="0"/>
                <a:cs typeface="Times New Roman" pitchFamily="18" charset="0"/>
              </a:rPr>
              <a:t>Does the same health problem have equal impact on different persons or groups? </a:t>
            </a:r>
          </a:p>
          <a:p>
            <a:pPr>
              <a:buFont typeface="Wingdings" pitchFamily="2" charset="2"/>
              <a:buChar char="q"/>
            </a:pPr>
            <a:r>
              <a:rPr lang="en-GB" sz="2400" dirty="0" smtClean="0">
                <a:latin typeface="Times New Roman" pitchFamily="18" charset="0"/>
                <a:cs typeface="Times New Roman" pitchFamily="18" charset="0"/>
              </a:rPr>
              <a:t>Is there a general agreement to underlying value choices: discounting, age weighting and choice of life expectancy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990600" y="274638"/>
            <a:ext cx="8458200" cy="1143000"/>
          </a:xfrm>
        </p:spPr>
        <p:txBody>
          <a:bodyPr>
            <a:noAutofit/>
          </a:bodyPr>
          <a:lstStyle/>
          <a:p>
            <a:r>
              <a:rPr lang="nb-NO" sz="3200" b="1" dirty="0" smtClean="0">
                <a:latin typeface="Times New Roman" pitchFamily="18" charset="0"/>
                <a:cs typeface="Times New Roman" pitchFamily="18" charset="0"/>
              </a:rPr>
              <a:t>Validity problems of the PTO protocol</a:t>
            </a:r>
            <a:endParaRPr lang="nb-NO" sz="3200" dirty="0" smtClean="0">
              <a:latin typeface="Times New Roman" pitchFamily="18" charset="0"/>
              <a:cs typeface="Times New Roman" pitchFamily="18" charset="0"/>
            </a:endParaRPr>
          </a:p>
        </p:txBody>
      </p:sp>
      <p:sp>
        <p:nvSpPr>
          <p:cNvPr id="28675" name="Rectangle 3"/>
          <p:cNvSpPr>
            <a:spLocks noGrp="1" noChangeArrowheads="1"/>
          </p:cNvSpPr>
          <p:nvPr>
            <p:ph type="body" idx="1"/>
          </p:nvPr>
        </p:nvSpPr>
        <p:spPr>
          <a:xfrm>
            <a:off x="1066800" y="1371600"/>
            <a:ext cx="7620000" cy="4876800"/>
          </a:xfrm>
        </p:spPr>
        <p:txBody>
          <a:bodyPr/>
          <a:lstStyle/>
          <a:p>
            <a:pPr marL="447675" indent="-365125" algn="just">
              <a:buFont typeface="Wingdings" pitchFamily="2" charset="2"/>
              <a:buChar char="q"/>
            </a:pPr>
            <a:r>
              <a:rPr lang="nb-NO" sz="2800" dirty="0" smtClean="0">
                <a:latin typeface="Times New Roman" pitchFamily="18" charset="0"/>
                <a:cs typeface="Times New Roman" pitchFamily="18" charset="0"/>
              </a:rPr>
              <a:t>Lack of simplicity, difficult to understand </a:t>
            </a:r>
            <a:r>
              <a:rPr lang="en-US" sz="2800" dirty="0" smtClean="0">
                <a:latin typeface="Times New Roman" pitchFamily="18" charset="0"/>
                <a:cs typeface="Times New Roman" pitchFamily="18" charset="0"/>
              </a:rPr>
              <a:t>even for trained researchers in the field</a:t>
            </a:r>
            <a:r>
              <a:rPr lang="nb-NO" sz="2800" dirty="0" smtClean="0">
                <a:latin typeface="Times New Roman" pitchFamily="18" charset="0"/>
                <a:cs typeface="Times New Roman" pitchFamily="18" charset="0"/>
              </a:rPr>
              <a:t> </a:t>
            </a:r>
          </a:p>
          <a:p>
            <a:pPr marL="447675" indent="-365125" algn="just">
              <a:buFont typeface="Wingdings" pitchFamily="2" charset="2"/>
              <a:buChar char="q"/>
            </a:pPr>
            <a:r>
              <a:rPr lang="en-US" sz="2800" dirty="0" smtClean="0">
                <a:latin typeface="Times New Roman" pitchFamily="18" charset="0"/>
                <a:cs typeface="Times New Roman" pitchFamily="18" charset="0"/>
              </a:rPr>
              <a:t>People participating in evaluation panels are forced to adopt discriminatory positions on the value of life of disabled people (</a:t>
            </a:r>
            <a:r>
              <a:rPr lang="nb-NO" sz="2800" dirty="0" smtClean="0">
                <a:latin typeface="Times New Roman" pitchFamily="18" charset="0"/>
                <a:cs typeface="Times New Roman" pitchFamily="18" charset="0"/>
              </a:rPr>
              <a:t>all individuals are equally valuable.</a:t>
            </a:r>
          </a:p>
          <a:p>
            <a:pPr marL="447675" indent="-365125" algn="just">
              <a:buFont typeface="Wingdings" pitchFamily="2" charset="2"/>
              <a:buChar char="q"/>
            </a:pPr>
            <a:r>
              <a:rPr lang="nb-NO" sz="2800" dirty="0" smtClean="0">
                <a:latin typeface="Times New Roman" pitchFamily="18" charset="0"/>
                <a:cs typeface="Times New Roman" pitchFamily="18" charset="0"/>
              </a:rPr>
              <a:t>The expert panel may not represent the  values of other people</a:t>
            </a:r>
          </a:p>
          <a:p>
            <a:endParaRPr lang="nb-NO"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ransition>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143000" y="304800"/>
            <a:ext cx="7162800" cy="1066800"/>
          </a:xfrm>
        </p:spPr>
        <p:txBody>
          <a:bodyPr>
            <a:normAutofit/>
          </a:bodyPr>
          <a:lstStyle/>
          <a:p>
            <a:r>
              <a:rPr lang="en-GB" sz="3600" b="1" dirty="0" smtClean="0">
                <a:latin typeface="Times New Roman" pitchFamily="18" charset="0"/>
                <a:cs typeface="Times New Roman" pitchFamily="18" charset="0"/>
              </a:rPr>
              <a:t>Justice</a:t>
            </a:r>
            <a:endParaRPr lang="en-GB" sz="3600" dirty="0" smtClean="0">
              <a:latin typeface="Times New Roman" pitchFamily="18" charset="0"/>
              <a:cs typeface="Times New Roman" pitchFamily="18" charset="0"/>
            </a:endParaRPr>
          </a:p>
        </p:txBody>
      </p:sp>
      <p:sp>
        <p:nvSpPr>
          <p:cNvPr id="30723" name="Rectangle 3"/>
          <p:cNvSpPr>
            <a:spLocks noGrp="1" noChangeArrowheads="1"/>
          </p:cNvSpPr>
          <p:nvPr>
            <p:ph type="body" idx="1"/>
          </p:nvPr>
        </p:nvSpPr>
        <p:spPr>
          <a:xfrm>
            <a:off x="1295400" y="1371600"/>
            <a:ext cx="7162800" cy="3352800"/>
          </a:xfrm>
        </p:spPr>
        <p:txBody>
          <a:bodyPr>
            <a:normAutofit/>
          </a:bodyPr>
          <a:lstStyle/>
          <a:p>
            <a:pPr>
              <a:buNone/>
            </a:pPr>
            <a:r>
              <a:rPr lang="en-GB" sz="2800" dirty="0" smtClean="0">
                <a:latin typeface="Times New Roman" pitchFamily="18" charset="0"/>
                <a:cs typeface="Times New Roman" pitchFamily="18" charset="0"/>
              </a:rPr>
              <a:t>The DALY approach has been criticised for discriminating</a:t>
            </a:r>
          </a:p>
          <a:p>
            <a:pPr lvl="1"/>
            <a:r>
              <a:rPr lang="en-GB" sz="2400" dirty="0" smtClean="0">
                <a:latin typeface="Times New Roman" pitchFamily="18" charset="0"/>
                <a:cs typeface="Times New Roman" pitchFamily="18" charset="0"/>
              </a:rPr>
              <a:t>the young</a:t>
            </a:r>
          </a:p>
          <a:p>
            <a:pPr lvl="1"/>
            <a:r>
              <a:rPr lang="en-GB" sz="2400" dirty="0" smtClean="0">
                <a:latin typeface="Times New Roman" pitchFamily="18" charset="0"/>
                <a:cs typeface="Times New Roman" pitchFamily="18" charset="0"/>
              </a:rPr>
              <a:t>the elderly</a:t>
            </a:r>
          </a:p>
          <a:p>
            <a:pPr lvl="1"/>
            <a:r>
              <a:rPr lang="en-GB" sz="2400" dirty="0" smtClean="0">
                <a:latin typeface="Times New Roman" pitchFamily="18" charset="0"/>
                <a:cs typeface="Times New Roman" pitchFamily="18" charset="0"/>
              </a:rPr>
              <a:t>future generations (future health benefits)</a:t>
            </a:r>
          </a:p>
          <a:p>
            <a:pPr lvl="1"/>
            <a:r>
              <a:rPr lang="en-GB" sz="2400" dirty="0" smtClean="0">
                <a:latin typeface="Times New Roman" pitchFamily="18" charset="0"/>
                <a:cs typeface="Times New Roman" pitchFamily="18" charset="0"/>
              </a:rPr>
              <a:t>the disabled</a:t>
            </a:r>
          </a:p>
          <a:p>
            <a:pPr lvl="1">
              <a:buNone/>
            </a:pPr>
            <a:endParaRPr lang="en-GB" sz="2400" dirty="0" smtClean="0">
              <a:latin typeface="Times New Roman" pitchFamily="18" charset="0"/>
              <a:cs typeface="Times New Roman" pitchFamily="18" charset="0"/>
            </a:endParaRPr>
          </a:p>
          <a:p>
            <a:pPr lvl="1"/>
            <a:endParaRPr lang="en-GB"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381000"/>
            <a:ext cx="8153400" cy="1066800"/>
          </a:xfrm>
        </p:spPr>
        <p:txBody>
          <a:bodyPr>
            <a:noAutofit/>
          </a:bodyPr>
          <a:lstStyle/>
          <a:p>
            <a:r>
              <a:rPr lang="en-GB" sz="3200" b="1" dirty="0" smtClean="0">
                <a:latin typeface="Times New Roman" pitchFamily="18" charset="0"/>
                <a:cs typeface="Times New Roman" pitchFamily="18" charset="0"/>
              </a:rPr>
              <a:t>What is the Global Burden of Disease study?</a:t>
            </a:r>
            <a:r>
              <a:rPr lang="en-GB" sz="3200" dirty="0" smtClean="0">
                <a:latin typeface="Times New Roman" pitchFamily="18" charset="0"/>
                <a:cs typeface="Times New Roman" pitchFamily="18" charset="0"/>
              </a:rPr>
              <a:t> </a:t>
            </a:r>
          </a:p>
        </p:txBody>
      </p:sp>
      <p:sp>
        <p:nvSpPr>
          <p:cNvPr id="14339" name="Rectangle 3"/>
          <p:cNvSpPr>
            <a:spLocks noGrp="1" noChangeArrowheads="1"/>
          </p:cNvSpPr>
          <p:nvPr>
            <p:ph type="body" idx="1"/>
          </p:nvPr>
        </p:nvSpPr>
        <p:spPr>
          <a:xfrm>
            <a:off x="1371600" y="1371600"/>
            <a:ext cx="7162800" cy="4572000"/>
          </a:xfrm>
        </p:spPr>
        <p:txBody>
          <a:bodyPr>
            <a:noAutofit/>
          </a:bodyPr>
          <a:lstStyle/>
          <a:p>
            <a:pPr>
              <a:buFont typeface="Wingdings" pitchFamily="2" charset="2"/>
              <a:buChar char="q"/>
            </a:pPr>
            <a:r>
              <a:rPr lang="en-GB" sz="2400" dirty="0" smtClean="0">
                <a:latin typeface="Times New Roman" pitchFamily="18" charset="0"/>
                <a:cs typeface="Times New Roman" pitchFamily="18" charset="0"/>
              </a:rPr>
              <a:t> The Global Burden of Disease Study is a collaboration between WHO, the World Bank, and Harvard School of Public Health. </a:t>
            </a:r>
          </a:p>
          <a:p>
            <a:pPr>
              <a:buFont typeface="Wingdings" pitchFamily="2" charset="2"/>
              <a:buChar char="q"/>
            </a:pPr>
            <a:r>
              <a:rPr lang="en-GB" sz="2400" dirty="0" smtClean="0">
                <a:latin typeface="Times New Roman" pitchFamily="18" charset="0"/>
                <a:cs typeface="Times New Roman" pitchFamily="18" charset="0"/>
              </a:rPr>
              <a:t>The aims of the study was to provide information and projections about disease burden on a global scale. </a:t>
            </a:r>
          </a:p>
          <a:p>
            <a:pPr>
              <a:buFont typeface="Wingdings" pitchFamily="2" charset="2"/>
              <a:buChar char="q"/>
            </a:pPr>
            <a:r>
              <a:rPr lang="en-GB" sz="2400" dirty="0" smtClean="0">
                <a:latin typeface="Times New Roman" pitchFamily="18" charset="0"/>
                <a:cs typeface="Times New Roman" pitchFamily="18" charset="0"/>
              </a:rPr>
              <a:t> Combines information about loss of quality of life with traditional epidemiological information on mortality</a:t>
            </a:r>
          </a:p>
          <a:p>
            <a:pPr>
              <a:buFont typeface="Wingdings" pitchFamily="2" charset="2"/>
              <a:buChar char="q"/>
            </a:pPr>
            <a:r>
              <a:rPr lang="en-GB" sz="2400" dirty="0" smtClean="0">
                <a:latin typeface="Times New Roman" pitchFamily="18" charset="0"/>
                <a:cs typeface="Times New Roman" pitchFamily="18" charset="0"/>
              </a:rPr>
              <a:t> All health outcomes are expressed in DALYs</a:t>
            </a:r>
            <a:endParaRPr lang="en-GB" sz="18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a:xfrm>
            <a:off x="1066800" y="609600"/>
            <a:ext cx="7866888" cy="808038"/>
          </a:xfrm>
        </p:spPr>
        <p:txBody>
          <a:bodyPr>
            <a:noAutofit/>
          </a:bodyPr>
          <a:lstStyle/>
          <a:p>
            <a:r>
              <a:rPr lang="nb-NO" sz="3200" b="1" dirty="0" smtClean="0">
                <a:latin typeface="Times New Roman" pitchFamily="18" charset="0"/>
                <a:cs typeface="Times New Roman" pitchFamily="18" charset="0"/>
              </a:rPr>
              <a:t>Possible use of the Global Burden of Disease Study</a:t>
            </a:r>
            <a:endParaRPr lang="nb-NO" sz="3200" dirty="0" smtClean="0">
              <a:latin typeface="Times New Roman" pitchFamily="18" charset="0"/>
              <a:cs typeface="Times New Roman" pitchFamily="18" charset="0"/>
            </a:endParaRPr>
          </a:p>
        </p:txBody>
      </p:sp>
      <p:sp>
        <p:nvSpPr>
          <p:cNvPr id="15363" name="Rectangle 1027"/>
          <p:cNvSpPr>
            <a:spLocks noGrp="1" noChangeArrowheads="1"/>
          </p:cNvSpPr>
          <p:nvPr>
            <p:ph type="body" idx="1"/>
          </p:nvPr>
        </p:nvSpPr>
        <p:spPr>
          <a:xfrm>
            <a:off x="1143000" y="1600200"/>
            <a:ext cx="7315200" cy="4572000"/>
          </a:xfrm>
        </p:spPr>
        <p:txBody>
          <a:bodyPr/>
          <a:lstStyle/>
          <a:p>
            <a:pPr marL="539750" indent="-457200">
              <a:buFont typeface="Wingdings" pitchFamily="2" charset="2"/>
              <a:buChar char="q"/>
            </a:pPr>
            <a:r>
              <a:rPr lang="nb-NO" sz="2400" dirty="0" smtClean="0">
                <a:latin typeface="Times New Roman" pitchFamily="18" charset="0"/>
                <a:cs typeface="Times New Roman" pitchFamily="18" charset="0"/>
              </a:rPr>
              <a:t>Epidemiological surveillance of trends </a:t>
            </a:r>
            <a:r>
              <a:rPr lang="en-GB" sz="2400" dirty="0" smtClean="0">
                <a:latin typeface="Times New Roman" pitchFamily="18" charset="0"/>
                <a:cs typeface="Times New Roman" pitchFamily="18" charset="0"/>
              </a:rPr>
              <a:t>across borders and over time</a:t>
            </a:r>
          </a:p>
          <a:p>
            <a:pPr marL="539750" indent="-457200">
              <a:buFont typeface="Wingdings" pitchFamily="2" charset="2"/>
              <a:buChar char="q"/>
            </a:pPr>
            <a:r>
              <a:rPr lang="en-GB" sz="2400" dirty="0" smtClean="0">
                <a:latin typeface="Times New Roman" pitchFamily="18" charset="0"/>
                <a:cs typeface="Times New Roman" pitchFamily="18" charset="0"/>
              </a:rPr>
              <a:t>Projections for future burden of disease</a:t>
            </a:r>
          </a:p>
          <a:p>
            <a:pPr marL="539750" indent="-457200">
              <a:buFont typeface="Wingdings" pitchFamily="2" charset="2"/>
              <a:buChar char="q"/>
            </a:pPr>
            <a:r>
              <a:rPr lang="en-GB" sz="2400" dirty="0" smtClean="0">
                <a:latin typeface="Times New Roman" pitchFamily="18" charset="0"/>
                <a:cs typeface="Times New Roman" pitchFamily="18" charset="0"/>
              </a:rPr>
              <a:t>Basis of information for decision-making on priorities in health research and health policy</a:t>
            </a:r>
          </a:p>
          <a:p>
            <a:endParaRPr lang="nb-NO" b="1" dirty="0" smtClean="0"/>
          </a:p>
          <a:p>
            <a:endParaRPr lang="nb-NO"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866888" cy="1143000"/>
          </a:xfrm>
        </p:spPr>
        <p:txBody>
          <a:bodyPr>
            <a:normAutofit fontScale="90000"/>
          </a:bodyPr>
          <a:lstStyle/>
          <a:p>
            <a:r>
              <a:rPr lang="en-US" sz="3600" dirty="0" smtClean="0">
                <a:latin typeface="Times New Roman" pitchFamily="18" charset="0"/>
                <a:cs typeface="Times New Roman" pitchFamily="18" charset="0"/>
              </a:rPr>
              <a:t>Leading Causes of Burden of Diseases in 2004 and projections for 2030</a:t>
            </a:r>
            <a:endParaRPr lang="en-IN" sz="3600" dirty="0">
              <a:latin typeface="Times New Roman" pitchFamily="18" charset="0"/>
              <a:cs typeface="Times New Roman" pitchFamily="18" charset="0"/>
            </a:endParaRPr>
          </a:p>
        </p:txBody>
      </p:sp>
      <p:pic>
        <p:nvPicPr>
          <p:cNvPr id="86018" name="Picture 2"/>
          <p:cNvPicPr>
            <a:picLocks noGrp="1" noChangeAspect="1" noChangeArrowheads="1"/>
          </p:cNvPicPr>
          <p:nvPr>
            <p:ph idx="1"/>
          </p:nvPr>
        </p:nvPicPr>
        <p:blipFill>
          <a:blip r:embed="rId2" cstate="print"/>
          <a:srcRect l="1828" t="12500" r="3123" b="1786"/>
          <a:stretch>
            <a:fillRect/>
          </a:stretch>
        </p:blipFill>
        <p:spPr bwMode="auto">
          <a:xfrm>
            <a:off x="457200" y="1219200"/>
            <a:ext cx="8382000" cy="533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43000" y="304800"/>
            <a:ext cx="7010400" cy="838200"/>
          </a:xfrm>
        </p:spPr>
        <p:txBody>
          <a:bodyPr>
            <a:normAutofit/>
          </a:bodyPr>
          <a:lstStyle/>
          <a:p>
            <a:r>
              <a:rPr lang="en-GB" sz="4000" b="1" dirty="0" smtClean="0">
                <a:latin typeface="Times New Roman" pitchFamily="18" charset="0"/>
                <a:cs typeface="Times New Roman" pitchFamily="18" charset="0"/>
              </a:rPr>
              <a:t>Summary</a:t>
            </a:r>
            <a:endParaRPr lang="en-GB" sz="4000" dirty="0" smtClean="0">
              <a:latin typeface="Times New Roman" pitchFamily="18" charset="0"/>
              <a:cs typeface="Times New Roman" pitchFamily="18" charset="0"/>
            </a:endParaRPr>
          </a:p>
        </p:txBody>
      </p:sp>
      <p:sp>
        <p:nvSpPr>
          <p:cNvPr id="37891" name="Rectangle 3"/>
          <p:cNvSpPr>
            <a:spLocks noGrp="1" noChangeArrowheads="1"/>
          </p:cNvSpPr>
          <p:nvPr>
            <p:ph type="body" idx="1"/>
          </p:nvPr>
        </p:nvSpPr>
        <p:spPr>
          <a:xfrm>
            <a:off x="1143000" y="1143000"/>
            <a:ext cx="8001000" cy="3962400"/>
          </a:xfrm>
        </p:spPr>
        <p:txBody>
          <a:bodyPr>
            <a:normAutofit lnSpcReduction="10000"/>
          </a:bodyPr>
          <a:lstStyle/>
          <a:p>
            <a:r>
              <a:rPr lang="en-GB" sz="2400" dirty="0" smtClean="0">
                <a:latin typeface="Times New Roman" pitchFamily="18" charset="0"/>
                <a:cs typeface="Times New Roman" pitchFamily="18" charset="0"/>
              </a:rPr>
              <a:t>The Global Burden of Disease study provides a quantitative overview of the burden of disease world-wide, expressed in DALYs. </a:t>
            </a:r>
          </a:p>
          <a:p>
            <a:r>
              <a:rPr lang="en-GB" sz="2400" dirty="0" smtClean="0">
                <a:latin typeface="Times New Roman" pitchFamily="18" charset="0"/>
                <a:cs typeface="Times New Roman" pitchFamily="18" charset="0"/>
              </a:rPr>
              <a:t>The DALY combines traditional epidemiological information on mortality with information about loss of quality of life and several value choices. </a:t>
            </a:r>
          </a:p>
          <a:p>
            <a:r>
              <a:rPr lang="en-GB" sz="2400" dirty="0" smtClean="0">
                <a:latin typeface="Times New Roman" pitchFamily="18" charset="0"/>
                <a:cs typeface="Times New Roman" pitchFamily="18" charset="0"/>
              </a:rPr>
              <a:t>The value choices, as well as the epidemiological data underlying the study are heavily debated.</a:t>
            </a:r>
          </a:p>
          <a:p>
            <a:r>
              <a:rPr lang="en-GB" sz="2400" dirty="0" smtClean="0">
                <a:latin typeface="Times New Roman" pitchFamily="18" charset="0"/>
                <a:cs typeface="Times New Roman" pitchFamily="18" charset="0"/>
              </a:rPr>
              <a:t>The critical aspects of the validity of DALYs and some implications for distributive justice are always commented.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714488" cy="762000"/>
          </a:xfrm>
        </p:spPr>
        <p:txBody>
          <a:bodyPr>
            <a:normAutofit/>
          </a:bodyPr>
          <a:lstStyle/>
          <a:p>
            <a:r>
              <a:rPr lang="en-US" sz="4000" dirty="0" smtClean="0">
                <a:latin typeface="Times New Roman" pitchFamily="18" charset="0"/>
                <a:cs typeface="Times New Roman" pitchFamily="18" charset="0"/>
              </a:rPr>
              <a:t>References</a:t>
            </a:r>
            <a:endParaRPr lang="en-IN" sz="4000" dirty="0">
              <a:latin typeface="Times New Roman" pitchFamily="18" charset="0"/>
              <a:cs typeface="Times New Roman" pitchFamily="18" charset="0"/>
            </a:endParaRPr>
          </a:p>
        </p:txBody>
      </p:sp>
      <p:sp>
        <p:nvSpPr>
          <p:cNvPr id="3" name="Content Placeholder 2"/>
          <p:cNvSpPr>
            <a:spLocks noGrp="1"/>
          </p:cNvSpPr>
          <p:nvPr>
            <p:ph idx="1"/>
          </p:nvPr>
        </p:nvSpPr>
        <p:spPr>
          <a:xfrm>
            <a:off x="1066800" y="914400"/>
            <a:ext cx="7866888" cy="5334000"/>
          </a:xfrm>
        </p:spPr>
        <p:txBody>
          <a:bodyPr>
            <a:normAutofit fontScale="92500" lnSpcReduction="10000"/>
          </a:bodyPr>
          <a:lstStyle/>
          <a:p>
            <a:r>
              <a:rPr lang="en-US" sz="2200" dirty="0" smtClean="0">
                <a:latin typeface="Times New Roman" pitchFamily="18" charset="0"/>
                <a:cs typeface="Times New Roman" pitchFamily="18" charset="0"/>
              </a:rPr>
              <a:t>Summary Measures of Population Health. J.L. Murray, J. A. Salomon, A.D Lopez. WHO Geneva. 2002.</a:t>
            </a:r>
          </a:p>
          <a:p>
            <a:r>
              <a:rPr lang="en-US" sz="2200" dirty="0" smtClean="0">
                <a:latin typeface="Times New Roman" pitchFamily="18" charset="0"/>
                <a:cs typeface="Times New Roman" pitchFamily="18" charset="0"/>
              </a:rPr>
              <a:t>Determining Health Expectancies. J M Robine, C Jagger, RM Suzman. 2003. </a:t>
            </a:r>
          </a:p>
          <a:p>
            <a:r>
              <a:rPr lang="en-IN" sz="2200" dirty="0" smtClean="0">
                <a:latin typeface="Times New Roman" pitchFamily="18" charset="0"/>
                <a:cs typeface="Times New Roman" pitchFamily="18" charset="0"/>
              </a:rPr>
              <a:t>Murray CJL: Quantifying the burden of disease: the technical basis for disability-adjusted life years. Bulletin of the World Health Organization 1994, 72:429–445.</a:t>
            </a:r>
          </a:p>
          <a:p>
            <a:r>
              <a:rPr lang="en-IN" sz="2200" dirty="0" smtClean="0">
                <a:latin typeface="Times New Roman" pitchFamily="18" charset="0"/>
                <a:cs typeface="Times New Roman" pitchFamily="18" charset="0"/>
              </a:rPr>
              <a:t>Murray CJL and Lopez A.D: The utility of DALYs for public health policy and research. Bulletin of the World Health Organization 1997, 75(4):377–381.</a:t>
            </a:r>
          </a:p>
          <a:p>
            <a:r>
              <a:rPr lang="en-IN" sz="2200" dirty="0" smtClean="0">
                <a:latin typeface="Times New Roman" pitchFamily="18" charset="0"/>
                <a:cs typeface="Times New Roman" pitchFamily="18" charset="0"/>
              </a:rPr>
              <a:t>Murray, C. J., &amp; Lopez, A. D. (1997). Global mortality, disability, and the contribution of risk factors: Global Burden of Disease Study. Lancet, 349(9063), 1436-1442.</a:t>
            </a:r>
          </a:p>
          <a:p>
            <a:r>
              <a:rPr lang="en-US" sz="2200" dirty="0" smtClean="0">
                <a:latin typeface="Times New Roman" pitchFamily="18" charset="0"/>
                <a:cs typeface="Times New Roman" pitchFamily="18" charset="0"/>
              </a:rPr>
              <a:t>S. Anand, K. Hanson, Disability- adjusted life years: a critical review. Journal of Health Economics 16(1997) 685- 702</a:t>
            </a:r>
            <a:endParaRPr lang="en-IN"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The Global Burden of Disease; 2004 update. WHO Geneva.</a:t>
            </a:r>
            <a:endParaRPr lang="en-IN"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762000"/>
          </a:xfrm>
        </p:spPr>
        <p:txBody>
          <a:bodyPr>
            <a:normAutofit/>
          </a:bodyPr>
          <a:lstStyle/>
          <a:p>
            <a:r>
              <a:rPr lang="en-US" sz="4000" dirty="0" smtClean="0">
                <a:latin typeface="Times New Roman" pitchFamily="18" charset="0"/>
                <a:cs typeface="Times New Roman" pitchFamily="18" charset="0"/>
              </a:rPr>
              <a:t>Indicators Of Disability</a:t>
            </a:r>
            <a:endParaRPr lang="en-IN" sz="40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990600"/>
            <a:ext cx="7943088" cy="5867400"/>
          </a:xfrm>
        </p:spPr>
        <p:txBody>
          <a:bodyPr>
            <a:normAutofit fontScale="92500" lnSpcReduction="10000"/>
          </a:bodyPr>
          <a:lstStyle/>
          <a:p>
            <a:r>
              <a:rPr lang="en-US" sz="2400" dirty="0" smtClean="0">
                <a:latin typeface="Times New Roman" pitchFamily="18" charset="0"/>
                <a:cs typeface="Times New Roman" pitchFamily="18" charset="0"/>
              </a:rPr>
              <a:t>In 1940, Dempsey's concept of using “</a:t>
            </a:r>
            <a:r>
              <a:rPr lang="en-US" sz="2400" dirty="0" smtClean="0">
                <a:solidFill>
                  <a:schemeClr val="tx2">
                    <a:lumMod val="75000"/>
                  </a:schemeClr>
                </a:solidFill>
                <a:latin typeface="Times New Roman" pitchFamily="18" charset="0"/>
                <a:cs typeface="Times New Roman" pitchFamily="18" charset="0"/>
              </a:rPr>
              <a:t>Years Of Life Lost</a:t>
            </a:r>
            <a:r>
              <a:rPr lang="en-US" sz="2400" dirty="0" smtClean="0">
                <a:latin typeface="Times New Roman" pitchFamily="18" charset="0"/>
                <a:cs typeface="Times New Roman" pitchFamily="18" charset="0"/>
              </a:rPr>
              <a:t>” was used as a metric for assessing the health burden associated with deaths occurring prior to an ‘ideal’ life span of 65 years.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t>
            </a:r>
            <a:r>
              <a:rPr lang="en-US" sz="2400" dirty="0" smtClean="0">
                <a:solidFill>
                  <a:schemeClr val="tx2">
                    <a:lumMod val="75000"/>
                  </a:schemeClr>
                </a:solidFill>
                <a:latin typeface="Times New Roman" pitchFamily="18" charset="0"/>
                <a:cs typeface="Times New Roman" pitchFamily="18" charset="0"/>
              </a:rPr>
              <a:t>Life Tables</a:t>
            </a:r>
            <a:r>
              <a:rPr lang="en-US" sz="2400" dirty="0" smtClean="0">
                <a:latin typeface="Times New Roman" pitchFamily="18" charset="0"/>
                <a:cs typeface="Times New Roman" pitchFamily="18" charset="0"/>
              </a:rPr>
              <a:t>” approach was a subsequent measure incorporating non-fatal health outcomes using a life-table approach which quantified time lived with disease or injury lost according to severity of disability , pain or distress.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t>
            </a:r>
            <a:r>
              <a:rPr lang="en-US" sz="2400" dirty="0" smtClean="0">
                <a:solidFill>
                  <a:schemeClr val="tx2">
                    <a:lumMod val="75000"/>
                  </a:schemeClr>
                </a:solidFill>
                <a:latin typeface="Times New Roman" pitchFamily="18" charset="0"/>
                <a:cs typeface="Times New Roman" pitchFamily="18" charset="0"/>
              </a:rPr>
              <a:t>Sullivan’s index</a:t>
            </a:r>
            <a:r>
              <a:rPr lang="en-US" sz="2400" dirty="0" smtClean="0">
                <a:latin typeface="Times New Roman" pitchFamily="18" charset="0"/>
                <a:cs typeface="Times New Roman" pitchFamily="18" charset="0"/>
              </a:rPr>
              <a:t>” is computed by subtracting from life expectancy, the probable duration of bed disability and inability to perform major activities, is one of the advanced indicators.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Concept of </a:t>
            </a:r>
            <a:r>
              <a:rPr lang="en-US" sz="2400" dirty="0" smtClean="0">
                <a:solidFill>
                  <a:schemeClr val="tx2">
                    <a:lumMod val="75000"/>
                  </a:schemeClr>
                </a:solidFill>
                <a:latin typeface="Times New Roman" pitchFamily="18" charset="0"/>
                <a:cs typeface="Times New Roman" pitchFamily="18" charset="0"/>
              </a:rPr>
              <a:t>DALY</a:t>
            </a:r>
            <a:r>
              <a:rPr lang="en-US" sz="2400" dirty="0" smtClean="0">
                <a:latin typeface="Times New Roman" pitchFamily="18" charset="0"/>
                <a:cs typeface="Times New Roman" pitchFamily="18" charset="0"/>
              </a:rPr>
              <a:t> was first presented in the “World Development Report; 1993” by the World Bank and gained wider attention and interest.</a:t>
            </a:r>
            <a:endParaRPr lang="en-IN"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b="1" dirty="0" smtClean="0">
                <a:latin typeface="Times New Roman" pitchFamily="18" charset="0"/>
                <a:cs typeface="Times New Roman" pitchFamily="18" charset="0"/>
              </a:rPr>
              <a:t>What are DALYs?</a:t>
            </a:r>
          </a:p>
        </p:txBody>
      </p:sp>
      <p:sp>
        <p:nvSpPr>
          <p:cNvPr id="12291" name="Rectangle 3"/>
          <p:cNvSpPr>
            <a:spLocks noGrp="1" noChangeArrowheads="1"/>
          </p:cNvSpPr>
          <p:nvPr>
            <p:ph type="body" idx="1"/>
          </p:nvPr>
        </p:nvSpPr>
        <p:spPr>
          <a:xfrm>
            <a:off x="1447800" y="1219200"/>
            <a:ext cx="7485888" cy="5029200"/>
          </a:xfrm>
        </p:spPr>
        <p:txBody>
          <a:bodyPr>
            <a:normAutofit/>
          </a:bodyPr>
          <a:lstStyle/>
          <a:p>
            <a:r>
              <a:rPr lang="en-GB" sz="2400" dirty="0" smtClean="0">
                <a:latin typeface="Times New Roman" pitchFamily="18" charset="0"/>
                <a:cs typeface="Times New Roman" pitchFamily="18" charset="0"/>
              </a:rPr>
              <a:t>DALYs = Disability Adjusted Life Years is a measure of disease on the defined population  and the effectiveness of interventions. </a:t>
            </a:r>
          </a:p>
          <a:p>
            <a:r>
              <a:rPr lang="en-GB" sz="2400" dirty="0" smtClean="0">
                <a:latin typeface="Times New Roman" pitchFamily="18" charset="0"/>
                <a:cs typeface="Times New Roman" pitchFamily="18" charset="0"/>
              </a:rPr>
              <a:t>A common measurement unit for morbidity and mortality</a:t>
            </a:r>
          </a:p>
          <a:p>
            <a:r>
              <a:rPr lang="en-GB" sz="2400" dirty="0" smtClean="0">
                <a:latin typeface="Times New Roman" pitchFamily="18" charset="0"/>
                <a:cs typeface="Times New Roman" pitchFamily="18" charset="0"/>
              </a:rPr>
              <a:t>Facilitates comparisons of all types of health states and outcomes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b="1" dirty="0" smtClean="0">
                <a:latin typeface="Times New Roman" pitchFamily="18" charset="0"/>
                <a:cs typeface="Times New Roman" pitchFamily="18" charset="0"/>
              </a:rPr>
              <a:t>Possible uses of DALYs</a:t>
            </a:r>
            <a:r>
              <a:rPr lang="en-GB" dirty="0" smtClean="0">
                <a:latin typeface="Times New Roman" pitchFamily="18" charset="0"/>
                <a:cs typeface="Times New Roman" pitchFamily="18" charset="0"/>
              </a:rPr>
              <a:t> </a:t>
            </a:r>
          </a:p>
        </p:txBody>
      </p:sp>
      <p:sp>
        <p:nvSpPr>
          <p:cNvPr id="13315" name="Rectangle 3"/>
          <p:cNvSpPr>
            <a:spLocks noGrp="1" noChangeArrowheads="1"/>
          </p:cNvSpPr>
          <p:nvPr>
            <p:ph type="body" idx="1"/>
          </p:nvPr>
        </p:nvSpPr>
        <p:spPr>
          <a:xfrm>
            <a:off x="1143000" y="1295400"/>
            <a:ext cx="8001000" cy="4953000"/>
          </a:xfrm>
        </p:spPr>
        <p:txBody>
          <a:bodyPr>
            <a:normAutofit/>
          </a:bodyPr>
          <a:lstStyle/>
          <a:p>
            <a:pPr marL="182563" indent="-182563">
              <a:buNone/>
              <a:tabLst>
                <a:tab pos="182563" algn="l"/>
              </a:tabLst>
            </a:pPr>
            <a:r>
              <a:rPr lang="en-GB" sz="2400" dirty="0" smtClean="0">
                <a:latin typeface="Times New Roman" pitchFamily="18" charset="0"/>
                <a:cs typeface="Times New Roman" pitchFamily="18" charset="0"/>
              </a:rPr>
              <a:t> DALYs can be used in three interrelated areas:</a:t>
            </a:r>
          </a:p>
          <a:p>
            <a:pPr marL="182563" indent="-182563">
              <a:tabLst>
                <a:tab pos="182563" algn="l"/>
              </a:tabLst>
            </a:pPr>
            <a:r>
              <a:rPr lang="en-GB" sz="2400" dirty="0" smtClean="0">
                <a:latin typeface="Times New Roman" pitchFamily="18" charset="0"/>
                <a:cs typeface="Times New Roman" pitchFamily="18" charset="0"/>
              </a:rPr>
              <a:t> For epidemiological surveillance of the total disease burden  (number of DALYs)</a:t>
            </a:r>
          </a:p>
          <a:p>
            <a:pPr marL="182563" indent="-182563">
              <a:tabLst>
                <a:tab pos="182563" algn="l"/>
              </a:tabLst>
            </a:pPr>
            <a:r>
              <a:rPr lang="en-GB" sz="2400" dirty="0" smtClean="0">
                <a:latin typeface="Times New Roman" pitchFamily="18" charset="0"/>
                <a:cs typeface="Times New Roman" pitchFamily="18" charset="0"/>
              </a:rPr>
              <a:t> To measure cost- effectiveness of interventions (cost per avoided DALY) </a:t>
            </a:r>
          </a:p>
          <a:p>
            <a:pPr marL="182563" indent="-182563">
              <a:tabLst>
                <a:tab pos="182563" algn="l"/>
              </a:tabLst>
            </a:pPr>
            <a:r>
              <a:rPr lang="en-GB" sz="2400" dirty="0" smtClean="0">
                <a:latin typeface="Times New Roman" pitchFamily="18" charset="0"/>
                <a:cs typeface="Times New Roman" pitchFamily="18" charset="0"/>
              </a:rPr>
              <a:t>To decide  what should be included in a country’s ‘core services’ (the package of essential health care services). </a:t>
            </a:r>
          </a:p>
          <a:p>
            <a:pPr marL="182563" indent="-182563">
              <a:buNone/>
              <a:tabLst>
                <a:tab pos="182563" algn="l"/>
              </a:tabLst>
            </a:pPr>
            <a:endParaRPr lang="en-GB" sz="2400" dirty="0" smtClean="0">
              <a:latin typeface="Times New Roman" pitchFamily="18" charset="0"/>
              <a:cs typeface="Times New Roman" pitchFamily="18" charset="0"/>
            </a:endParaRPr>
          </a:p>
          <a:p>
            <a:pPr marL="182563" indent="-182563">
              <a:buNone/>
              <a:tabLst>
                <a:tab pos="182563" algn="l"/>
              </a:tabLst>
            </a:pPr>
            <a:r>
              <a:rPr lang="en-GB" sz="2400" dirty="0" smtClean="0">
                <a:latin typeface="Times New Roman" pitchFamily="18" charset="0"/>
                <a:cs typeface="Times New Roman" pitchFamily="18" charset="0"/>
              </a:rPr>
              <a:t>               The concept of DALYs thus provide  information for policy makers concerned with international health, the health of developing countries, and national priority setting. </a:t>
            </a:r>
            <a:endParaRPr lang="en-US" sz="2400" dirty="0" smtClean="0">
              <a:latin typeface="Times New Roman" pitchFamily="18" charset="0"/>
              <a:cs typeface="Times New Roman" pitchFamily="18" charset="0"/>
            </a:endParaRPr>
          </a:p>
          <a:p>
            <a:pPr>
              <a:buFont typeface="Wingdings" pitchFamily="2" charset="2"/>
              <a:buChar char="q"/>
            </a:pPr>
            <a:endParaRPr lang="en-GB" sz="28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1066800" y="0"/>
            <a:ext cx="7467600" cy="1066800"/>
          </a:xfrm>
        </p:spPr>
        <p:txBody>
          <a:bodyPr>
            <a:normAutofit/>
          </a:bodyPr>
          <a:lstStyle/>
          <a:p>
            <a:r>
              <a:rPr lang="en-GB" sz="3600" b="1" dirty="0" smtClean="0">
                <a:latin typeface="Times New Roman" pitchFamily="18" charset="0"/>
                <a:cs typeface="Times New Roman" pitchFamily="18" charset="0"/>
              </a:rPr>
              <a:t>How are DALYs constructed?</a:t>
            </a:r>
          </a:p>
        </p:txBody>
      </p:sp>
      <p:sp>
        <p:nvSpPr>
          <p:cNvPr id="17411" name="Rectangle 1027"/>
          <p:cNvSpPr>
            <a:spLocks noGrp="1" noChangeArrowheads="1"/>
          </p:cNvSpPr>
          <p:nvPr>
            <p:ph type="body" idx="1"/>
          </p:nvPr>
        </p:nvSpPr>
        <p:spPr>
          <a:xfrm>
            <a:off x="990600" y="914400"/>
            <a:ext cx="7943088" cy="5334000"/>
          </a:xfrm>
        </p:spPr>
        <p:txBody>
          <a:bodyPr>
            <a:normAutofit/>
          </a:bodyPr>
          <a:lstStyle/>
          <a:p>
            <a:pPr>
              <a:buFont typeface="Wingdings" pitchFamily="2" charset="2"/>
              <a:buChar char="q"/>
            </a:pPr>
            <a:r>
              <a:rPr lang="en-IN" sz="2200" dirty="0" smtClean="0">
                <a:latin typeface="Times New Roman" pitchFamily="18" charset="0"/>
                <a:cs typeface="Times New Roman" pitchFamily="18" charset="0"/>
              </a:rPr>
              <a:t>One DALY can be thought of as one lost year of "healthy" life. The sum of these DALYs across the population,  can be thought of as a measurement of the gap between current health status and an ideal health situation where the entire population lives to an advanced age, free of disease and disability.</a:t>
            </a:r>
          </a:p>
          <a:p>
            <a:pPr>
              <a:buNone/>
            </a:pPr>
            <a:endParaRPr lang="en-GB" sz="2200" dirty="0" smtClean="0">
              <a:latin typeface="Times New Roman" pitchFamily="18" charset="0"/>
              <a:cs typeface="Times New Roman" pitchFamily="18" charset="0"/>
            </a:endParaRPr>
          </a:p>
          <a:p>
            <a:pPr>
              <a:buFont typeface="Wingdings" pitchFamily="2" charset="2"/>
              <a:buChar char="q"/>
            </a:pPr>
            <a:r>
              <a:rPr lang="en-GB" sz="2200" dirty="0" smtClean="0">
                <a:latin typeface="Times New Roman" pitchFamily="18" charset="0"/>
                <a:cs typeface="Times New Roman" pitchFamily="18" charset="0"/>
              </a:rPr>
              <a:t>A DALY is a health outcome that measures-</a:t>
            </a:r>
          </a:p>
          <a:p>
            <a:pPr lvl="1"/>
            <a:r>
              <a:rPr lang="en-IN" sz="2400" dirty="0" smtClean="0">
                <a:latin typeface="Times New Roman" pitchFamily="18" charset="0"/>
                <a:cs typeface="Times New Roman" pitchFamily="18" charset="0"/>
              </a:rPr>
              <a:t>the Years of Life Lost (YLL) due to premature mortality in the population and </a:t>
            </a:r>
          </a:p>
          <a:p>
            <a:pPr lvl="1"/>
            <a:r>
              <a:rPr lang="en-IN" sz="2400" dirty="0" smtClean="0">
                <a:latin typeface="Times New Roman" pitchFamily="18" charset="0"/>
                <a:cs typeface="Times New Roman" pitchFamily="18" charset="0"/>
              </a:rPr>
              <a:t>the Years Lost due to Disability (YLD) for incident cases of the health condition</a:t>
            </a:r>
          </a:p>
          <a:p>
            <a:pPr lvl="1"/>
            <a:r>
              <a:rPr lang="en-GB" sz="2200" b="1" dirty="0" smtClean="0">
                <a:latin typeface="Times New Roman" pitchFamily="18" charset="0"/>
                <a:cs typeface="Times New Roman" pitchFamily="18" charset="0"/>
              </a:rPr>
              <a:t>DALY = YLL + YLD</a:t>
            </a:r>
          </a:p>
          <a:p>
            <a:pPr lvl="1"/>
            <a:endParaRPr lang="en-GB" sz="3200" b="1" dirty="0" smtClean="0"/>
          </a:p>
          <a:p>
            <a:pPr lvl="1"/>
            <a:endParaRPr lang="en-GB"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1066800" y="0"/>
            <a:ext cx="7467600" cy="1066800"/>
          </a:xfrm>
        </p:spPr>
        <p:txBody>
          <a:bodyPr>
            <a:normAutofit/>
          </a:bodyPr>
          <a:lstStyle/>
          <a:p>
            <a:r>
              <a:rPr lang="en-GB" sz="3600" b="1" dirty="0" smtClean="0">
                <a:latin typeface="Times New Roman" pitchFamily="18" charset="0"/>
                <a:cs typeface="Times New Roman" pitchFamily="18" charset="0"/>
              </a:rPr>
              <a:t>How are DALYs constructed?</a:t>
            </a:r>
          </a:p>
        </p:txBody>
      </p:sp>
      <p:sp>
        <p:nvSpPr>
          <p:cNvPr id="17411" name="Rectangle 1027"/>
          <p:cNvSpPr>
            <a:spLocks noGrp="1" noChangeArrowheads="1"/>
          </p:cNvSpPr>
          <p:nvPr>
            <p:ph type="body" idx="1"/>
          </p:nvPr>
        </p:nvSpPr>
        <p:spPr>
          <a:xfrm>
            <a:off x="990600" y="914400"/>
            <a:ext cx="7943088" cy="5334000"/>
          </a:xfrm>
        </p:spPr>
        <p:txBody>
          <a:bodyPr>
            <a:normAutofit/>
          </a:bodyPr>
          <a:lstStyle/>
          <a:p>
            <a:pPr>
              <a:buFont typeface="Wingdings" pitchFamily="2" charset="2"/>
              <a:buChar char="q"/>
            </a:pPr>
            <a:r>
              <a:rPr lang="en-GB" sz="2200" b="1" dirty="0" smtClean="0">
                <a:latin typeface="Times New Roman" pitchFamily="18" charset="0"/>
                <a:cs typeface="Times New Roman" pitchFamily="18" charset="0"/>
              </a:rPr>
              <a:t>DALY = YLL + YLD</a:t>
            </a:r>
          </a:p>
          <a:p>
            <a:pPr>
              <a:buFont typeface="Wingdings" pitchFamily="2" charset="2"/>
              <a:buChar char="q"/>
            </a:pPr>
            <a:r>
              <a:rPr lang="en-GB" sz="2200" b="1" dirty="0" smtClean="0">
                <a:latin typeface="Times New Roman" pitchFamily="18" charset="0"/>
                <a:cs typeface="Times New Roman" pitchFamily="18" charset="0"/>
              </a:rPr>
              <a:t>YLL = N * L</a:t>
            </a:r>
          </a:p>
          <a:p>
            <a:pPr>
              <a:buNone/>
            </a:pPr>
            <a:r>
              <a:rPr lang="en-IN" sz="2400" dirty="0" smtClean="0">
                <a:latin typeface="Times New Roman" pitchFamily="18" charset="0"/>
                <a:cs typeface="Times New Roman" pitchFamily="18" charset="0"/>
              </a:rPr>
              <a:t>      where:</a:t>
            </a:r>
            <a:endParaRPr lang="en-IN" sz="1600" dirty="0" smtClean="0">
              <a:latin typeface="Times New Roman" pitchFamily="18" charset="0"/>
              <a:cs typeface="Times New Roman" pitchFamily="18" charset="0"/>
            </a:endParaRPr>
          </a:p>
          <a:p>
            <a:pPr lvl="0">
              <a:buNone/>
            </a:pPr>
            <a:r>
              <a:rPr lang="en-IN" sz="2400" dirty="0" smtClean="0">
                <a:latin typeface="Times New Roman" pitchFamily="18" charset="0"/>
                <a:cs typeface="Times New Roman" pitchFamily="18" charset="0"/>
              </a:rPr>
              <a:t>          N = number of deaths</a:t>
            </a:r>
            <a:endParaRPr lang="en-IN" sz="1600" dirty="0" smtClean="0">
              <a:latin typeface="Times New Roman" pitchFamily="18" charset="0"/>
              <a:cs typeface="Times New Roman" pitchFamily="18" charset="0"/>
            </a:endParaRPr>
          </a:p>
          <a:p>
            <a:pPr lvl="0">
              <a:buNone/>
            </a:pPr>
            <a:r>
              <a:rPr lang="en-IN" sz="2400" dirty="0" smtClean="0">
                <a:latin typeface="Times New Roman" pitchFamily="18" charset="0"/>
                <a:cs typeface="Times New Roman" pitchFamily="18" charset="0"/>
              </a:rPr>
              <a:t>           L = standard life expectancy at age of death in years</a:t>
            </a:r>
          </a:p>
          <a:p>
            <a:pPr lvl="0">
              <a:buNone/>
            </a:pPr>
            <a:endParaRPr lang="en-IN" sz="1600" dirty="0" smtClean="0"/>
          </a:p>
          <a:p>
            <a:pPr lvl="0">
              <a:buFont typeface="Wingdings" pitchFamily="2" charset="2"/>
              <a:buChar char="q"/>
            </a:pPr>
            <a:r>
              <a:rPr lang="en-US" sz="1600"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YLD = I * DW * L</a:t>
            </a:r>
            <a:endParaRPr lang="en-US" sz="1600" b="1" dirty="0" smtClean="0">
              <a:latin typeface="Times New Roman" pitchFamily="18" charset="0"/>
              <a:cs typeface="Times New Roman" pitchFamily="18" charset="0"/>
            </a:endParaRPr>
          </a:p>
          <a:p>
            <a:pPr>
              <a:buNone/>
            </a:pPr>
            <a:r>
              <a:rPr lang="en-IN" sz="1800" dirty="0" smtClean="0">
                <a:latin typeface="Times New Roman" pitchFamily="18" charset="0"/>
                <a:cs typeface="Times New Roman" pitchFamily="18" charset="0"/>
              </a:rPr>
              <a:t>     where:</a:t>
            </a:r>
          </a:p>
          <a:p>
            <a:pPr lvl="0">
              <a:buNone/>
            </a:pPr>
            <a:r>
              <a:rPr lang="en-IN" sz="1800" dirty="0" smtClean="0">
                <a:latin typeface="Times New Roman" pitchFamily="18" charset="0"/>
                <a:cs typeface="Times New Roman" pitchFamily="18" charset="0"/>
              </a:rPr>
              <a:t>              I = number of incident cases</a:t>
            </a:r>
          </a:p>
          <a:p>
            <a:pPr lvl="0">
              <a:buNone/>
            </a:pPr>
            <a:r>
              <a:rPr lang="en-IN" sz="1800" dirty="0" smtClean="0">
                <a:latin typeface="Times New Roman" pitchFamily="18" charset="0"/>
                <a:cs typeface="Times New Roman" pitchFamily="18" charset="0"/>
              </a:rPr>
              <a:t>              DW = disability weight</a:t>
            </a:r>
          </a:p>
          <a:p>
            <a:pPr lvl="0">
              <a:buNone/>
            </a:pPr>
            <a:r>
              <a:rPr lang="en-IN" sz="1800" dirty="0" smtClean="0">
                <a:latin typeface="Times New Roman" pitchFamily="18" charset="0"/>
                <a:cs typeface="Times New Roman" pitchFamily="18" charset="0"/>
              </a:rPr>
              <a:t>              L = average duration of the case until remission or death (years)</a:t>
            </a:r>
          </a:p>
          <a:p>
            <a:pPr lvl="0">
              <a:buFont typeface="Wingdings" pitchFamily="2" charset="2"/>
              <a:buChar char="q"/>
            </a:pPr>
            <a:endParaRPr lang="en-IN" sz="1600" dirty="0" smtClean="0">
              <a:latin typeface="Times New Roman" pitchFamily="18" charset="0"/>
              <a:cs typeface="Times New Roman" pitchFamily="18" charset="0"/>
            </a:endParaRPr>
          </a:p>
          <a:p>
            <a:pPr lvl="1"/>
            <a:endParaRPr lang="en-GB" sz="3200" b="1" dirty="0" smtClean="0"/>
          </a:p>
          <a:p>
            <a:pPr lvl="1"/>
            <a:endParaRPr lang="en-GB"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ph idx="1"/>
          </p:nvPr>
        </p:nvGraphicFramePr>
        <p:xfrm>
          <a:off x="2286000" y="1143000"/>
          <a:ext cx="6197600" cy="4648200"/>
        </p:xfrm>
        <a:graphic>
          <a:graphicData uri="http://schemas.openxmlformats.org/presentationml/2006/ole">
            <p:oleObj spid="_x0000_s1026" name="Точечный рисунок" r:id="rId4" imgW="7621064" imgH="5714286" progId="PBrush">
              <p:embed/>
            </p:oleObj>
          </a:graphicData>
        </a:graphic>
      </p:graphicFrame>
      <p:sp>
        <p:nvSpPr>
          <p:cNvPr id="1027" name="Rectangle 4"/>
          <p:cNvSpPr>
            <a:spLocks noGrp="1" noChangeArrowheads="1"/>
          </p:cNvSpPr>
          <p:nvPr>
            <p:ph type="title"/>
          </p:nvPr>
        </p:nvSpPr>
        <p:spPr>
          <a:xfrm>
            <a:off x="838200" y="228600"/>
            <a:ext cx="8305800" cy="685800"/>
          </a:xfrm>
        </p:spPr>
        <p:txBody>
          <a:bodyPr>
            <a:normAutofit/>
          </a:bodyPr>
          <a:lstStyle/>
          <a:p>
            <a:r>
              <a:rPr lang="en-GB" sz="3600" b="1" dirty="0" smtClean="0">
                <a:latin typeface="Times New Roman" pitchFamily="18" charset="0"/>
                <a:cs typeface="Times New Roman" pitchFamily="18" charset="0"/>
              </a:rPr>
              <a:t>    DALYs due to living with disability</a:t>
            </a:r>
            <a:endParaRPr lang="en-GB" dirty="0" smtClean="0">
              <a:latin typeface="Times New Roman" pitchFamily="18" charset="0"/>
              <a:cs typeface="Times New Roman" pitchFamily="18" charset="0"/>
            </a:endParaRPr>
          </a:p>
        </p:txBody>
      </p:sp>
      <p:sp>
        <p:nvSpPr>
          <p:cNvPr id="1028" name="Rectangle 5"/>
          <p:cNvSpPr>
            <a:spLocks noChangeArrowheads="1"/>
          </p:cNvSpPr>
          <p:nvPr/>
        </p:nvSpPr>
        <p:spPr bwMode="auto">
          <a:xfrm>
            <a:off x="6019800" y="4267200"/>
            <a:ext cx="1524000" cy="457200"/>
          </a:xfrm>
          <a:prstGeom prst="rect">
            <a:avLst/>
          </a:prstGeom>
          <a:solidFill>
            <a:srgbClr val="66FFFF"/>
          </a:solidFill>
          <a:ln w="9525">
            <a:solidFill>
              <a:schemeClr val="tx1"/>
            </a:solidFill>
            <a:miter lim="800000"/>
            <a:headEnd/>
            <a:tailEnd/>
          </a:ln>
        </p:spPr>
        <p:txBody>
          <a:bodyPr wrap="none" anchor="ctr"/>
          <a:lstStyle/>
          <a:p>
            <a:pPr algn="ctr"/>
            <a:r>
              <a:rPr lang="en-US" dirty="0" smtClean="0"/>
              <a:t>82.5</a:t>
            </a:r>
            <a:r>
              <a:rPr lang="ru-RU" dirty="0" smtClean="0"/>
              <a:t> </a:t>
            </a:r>
            <a:r>
              <a:rPr lang="ru-RU" dirty="0"/>
              <a:t>YEARS</a:t>
            </a:r>
          </a:p>
        </p:txBody>
      </p:sp>
      <p:sp>
        <p:nvSpPr>
          <p:cNvPr id="1029" name="Rectangle 6"/>
          <p:cNvSpPr>
            <a:spLocks noChangeArrowheads="1"/>
          </p:cNvSpPr>
          <p:nvPr/>
        </p:nvSpPr>
        <p:spPr bwMode="auto">
          <a:xfrm>
            <a:off x="1524000" y="1371600"/>
            <a:ext cx="1600200" cy="685800"/>
          </a:xfrm>
          <a:prstGeom prst="rect">
            <a:avLst/>
          </a:prstGeom>
          <a:solidFill>
            <a:srgbClr val="66FFFF"/>
          </a:solidFill>
          <a:ln w="9525">
            <a:solidFill>
              <a:schemeClr val="tx1"/>
            </a:solidFill>
            <a:miter lim="800000"/>
            <a:headEnd/>
            <a:tailEnd/>
          </a:ln>
        </p:spPr>
        <p:txBody>
          <a:bodyPr wrap="none" anchor="ctr"/>
          <a:lstStyle/>
          <a:p>
            <a:pPr algn="ctr"/>
            <a:r>
              <a:rPr lang="ru-RU" dirty="0"/>
              <a:t>NO </a:t>
            </a:r>
          </a:p>
          <a:p>
            <a:pPr algn="ctr"/>
            <a:r>
              <a:rPr lang="ru-RU" dirty="0"/>
              <a:t>DISABILITY</a:t>
            </a:r>
          </a:p>
        </p:txBody>
      </p:sp>
      <p:sp>
        <p:nvSpPr>
          <p:cNvPr id="6" name="TextBox 5"/>
          <p:cNvSpPr txBox="1"/>
          <p:nvPr/>
        </p:nvSpPr>
        <p:spPr>
          <a:xfrm>
            <a:off x="3276600" y="4876800"/>
            <a:ext cx="4007059" cy="369332"/>
          </a:xfrm>
          <a:prstGeom prst="rect">
            <a:avLst/>
          </a:prstGeom>
          <a:noFill/>
        </p:spPr>
        <p:txBody>
          <a:bodyPr wrap="square" rtlCol="0">
            <a:spAutoFit/>
          </a:bodyPr>
          <a:lstStyle/>
          <a:p>
            <a:r>
              <a:rPr lang="en-US" b="1" dirty="0" smtClean="0"/>
              <a:t>Life expectancy For the normal life </a:t>
            </a:r>
            <a:endParaRPr lang="en-IN" b="1" dirty="0"/>
          </a:p>
        </p:txBody>
      </p:sp>
      <p:sp>
        <p:nvSpPr>
          <p:cNvPr id="7" name="Right Arrow 6"/>
          <p:cNvSpPr/>
          <p:nvPr/>
        </p:nvSpPr>
        <p:spPr>
          <a:xfrm flipV="1">
            <a:off x="7315200" y="4953000"/>
            <a:ext cx="457200" cy="228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1828800" y="2819400"/>
            <a:ext cx="1219200" cy="923330"/>
          </a:xfrm>
          <a:prstGeom prst="rect">
            <a:avLst/>
          </a:prstGeom>
          <a:noFill/>
        </p:spPr>
        <p:txBody>
          <a:bodyPr wrap="square" rtlCol="0">
            <a:spAutoFit/>
          </a:bodyPr>
          <a:lstStyle/>
          <a:p>
            <a:r>
              <a:rPr lang="en-US" b="1" dirty="0" smtClean="0"/>
              <a:t>Degree of disability</a:t>
            </a:r>
            <a:endParaRPr lang="en-IN" b="1" dirty="0"/>
          </a:p>
        </p:txBody>
      </p:sp>
      <p:sp>
        <p:nvSpPr>
          <p:cNvPr id="9" name="Up Arrow 8"/>
          <p:cNvSpPr/>
          <p:nvPr/>
        </p:nvSpPr>
        <p:spPr>
          <a:xfrm>
            <a:off x="2286000" y="2362200"/>
            <a:ext cx="152400" cy="3810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p:cNvSpPr txBox="1"/>
          <p:nvPr/>
        </p:nvSpPr>
        <p:spPr>
          <a:xfrm>
            <a:off x="4495800" y="3124200"/>
            <a:ext cx="1410322" cy="369332"/>
          </a:xfrm>
          <a:prstGeom prst="rect">
            <a:avLst/>
          </a:prstGeom>
          <a:noFill/>
        </p:spPr>
        <p:txBody>
          <a:bodyPr wrap="square" rtlCol="0">
            <a:spAutoFit/>
          </a:bodyPr>
          <a:lstStyle/>
          <a:p>
            <a:r>
              <a:rPr lang="en-US" b="1" dirty="0" smtClean="0"/>
              <a:t>Normal life</a:t>
            </a:r>
            <a:endParaRPr lang="en-IN" b="1" dirty="0"/>
          </a:p>
        </p:txBody>
      </p:sp>
      <p:sp>
        <p:nvSpPr>
          <p:cNvPr id="11" name="TextBox 10"/>
          <p:cNvSpPr txBox="1"/>
          <p:nvPr/>
        </p:nvSpPr>
        <p:spPr>
          <a:xfrm>
            <a:off x="3505200" y="1219200"/>
            <a:ext cx="4191001" cy="369332"/>
          </a:xfrm>
          <a:prstGeom prst="rect">
            <a:avLst/>
          </a:prstGeom>
          <a:noFill/>
        </p:spPr>
        <p:txBody>
          <a:bodyPr wrap="square" rtlCol="0">
            <a:spAutoFit/>
          </a:bodyPr>
          <a:lstStyle/>
          <a:p>
            <a:r>
              <a:rPr lang="en-US" b="1" dirty="0" smtClean="0"/>
              <a:t>Degree of disability &amp; Quality of Life</a:t>
            </a:r>
            <a:endParaRPr lang="en-IN" b="1" dirty="0"/>
          </a:p>
        </p:txBody>
      </p:sp>
      <p:sp>
        <p:nvSpPr>
          <p:cNvPr id="12" name="TextBox 11"/>
          <p:cNvSpPr txBox="1"/>
          <p:nvPr/>
        </p:nvSpPr>
        <p:spPr>
          <a:xfrm>
            <a:off x="1066801" y="5410200"/>
            <a:ext cx="7848600" cy="1200329"/>
          </a:xfrm>
          <a:prstGeom prst="rect">
            <a:avLst/>
          </a:prstGeom>
          <a:noFill/>
          <a:ln>
            <a:solidFill>
              <a:schemeClr val="tx1"/>
            </a:solidFill>
          </a:ln>
        </p:spPr>
        <p:txBody>
          <a:bodyPr wrap="square" rtlCol="0">
            <a:spAutoFit/>
          </a:bodyPr>
          <a:lstStyle/>
          <a:p>
            <a:r>
              <a:rPr lang="en-GB" i="1" dirty="0" smtClean="0">
                <a:latin typeface="Times New Roman" pitchFamily="18" charset="0"/>
                <a:cs typeface="Times New Roman" pitchFamily="18" charset="0"/>
              </a:rPr>
              <a:t>Example; a girl aged 5 &amp; a victim of a mine explosion causing a below-knee amputation, and she does not die but is rehabilitated to a health state with some loss of physical functioning.  Her loss is 77.5 years adjusted by a disability weight </a:t>
            </a:r>
            <a:r>
              <a:rPr lang="en-GB" i="1" dirty="0" err="1" smtClean="0">
                <a:latin typeface="Times New Roman" pitchFamily="18" charset="0"/>
                <a:cs typeface="Times New Roman" pitchFamily="18" charset="0"/>
              </a:rPr>
              <a:t>i</a:t>
            </a:r>
            <a:r>
              <a:rPr lang="en-GB" i="1" dirty="0" smtClean="0">
                <a:latin typeface="Times New Roman" pitchFamily="18" charset="0"/>
                <a:cs typeface="Times New Roman" pitchFamily="18" charset="0"/>
              </a:rPr>
              <a:t>. If this weight is, say, 0.3, her loss is 0.3 x 77,5 = 23.3.</a:t>
            </a:r>
            <a:endParaRPr lang="en-IN"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title"/>
          </p:nvPr>
        </p:nvSpPr>
        <p:spPr>
          <a:xfrm>
            <a:off x="1066800" y="152400"/>
            <a:ext cx="8077200" cy="1447800"/>
          </a:xfrm>
        </p:spPr>
        <p:txBody>
          <a:bodyPr>
            <a:normAutofit/>
          </a:bodyPr>
          <a:lstStyle/>
          <a:p>
            <a:r>
              <a:rPr lang="en-GB" sz="3200" b="1" dirty="0" smtClean="0">
                <a:latin typeface="Times New Roman" pitchFamily="18" charset="0"/>
                <a:cs typeface="Times New Roman" pitchFamily="18" charset="0"/>
              </a:rPr>
              <a:t>DALYs due to early death</a:t>
            </a:r>
            <a:br>
              <a:rPr lang="en-GB" sz="3200" b="1" dirty="0" smtClean="0">
                <a:latin typeface="Times New Roman" pitchFamily="18" charset="0"/>
                <a:cs typeface="Times New Roman" pitchFamily="18" charset="0"/>
              </a:rPr>
            </a:br>
            <a:r>
              <a:rPr lang="en-GB" sz="3200" b="1" dirty="0" smtClean="0">
                <a:latin typeface="Times New Roman" pitchFamily="18" charset="0"/>
                <a:cs typeface="Times New Roman" pitchFamily="18" charset="0"/>
              </a:rPr>
              <a:t/>
            </a:r>
            <a:br>
              <a:rPr lang="en-GB" sz="3200" b="1" dirty="0" smtClean="0">
                <a:latin typeface="Times New Roman" pitchFamily="18" charset="0"/>
                <a:cs typeface="Times New Roman" pitchFamily="18" charset="0"/>
              </a:rPr>
            </a:br>
            <a:r>
              <a:rPr lang="en-GB" sz="2400" b="1" dirty="0" smtClean="0">
                <a:latin typeface="Times New Roman" pitchFamily="18" charset="0"/>
                <a:cs typeface="Times New Roman" pitchFamily="18" charset="0"/>
              </a:rPr>
              <a:t>(Red area measures DALYs. Red + white is a normal life)</a:t>
            </a:r>
            <a:endParaRPr lang="en-GB" sz="2000" dirty="0" smtClean="0">
              <a:latin typeface="Times New Roman" pitchFamily="18" charset="0"/>
              <a:cs typeface="Times New Roman" pitchFamily="18" charset="0"/>
            </a:endParaRPr>
          </a:p>
        </p:txBody>
      </p:sp>
      <p:graphicFrame>
        <p:nvGraphicFramePr>
          <p:cNvPr id="2050" name="Object 1024"/>
          <p:cNvGraphicFramePr>
            <a:graphicFrameLocks noChangeAspect="1"/>
          </p:cNvGraphicFramePr>
          <p:nvPr>
            <p:ph idx="1"/>
          </p:nvPr>
        </p:nvGraphicFramePr>
        <p:xfrm>
          <a:off x="1905000" y="1600200"/>
          <a:ext cx="7772400" cy="5257800"/>
        </p:xfrm>
        <a:graphic>
          <a:graphicData uri="http://schemas.openxmlformats.org/presentationml/2006/ole">
            <p:oleObj spid="_x0000_s2050" name="Точечный рисунок" r:id="rId4" imgW="7621064" imgH="5714286" progId="PBrush">
              <p:embed/>
            </p:oleObj>
          </a:graphicData>
        </a:graphic>
      </p:graphicFrame>
      <p:sp>
        <p:nvSpPr>
          <p:cNvPr id="2052" name="Rectangle 7"/>
          <p:cNvSpPr>
            <a:spLocks noChangeArrowheads="1"/>
          </p:cNvSpPr>
          <p:nvPr/>
        </p:nvSpPr>
        <p:spPr bwMode="auto">
          <a:xfrm>
            <a:off x="1143000" y="1676400"/>
            <a:ext cx="1828800" cy="762000"/>
          </a:xfrm>
          <a:prstGeom prst="rect">
            <a:avLst/>
          </a:prstGeom>
          <a:solidFill>
            <a:srgbClr val="66FFFF"/>
          </a:solidFill>
          <a:ln w="9525">
            <a:solidFill>
              <a:schemeClr val="tx1"/>
            </a:solidFill>
            <a:miter lim="800000"/>
            <a:headEnd/>
            <a:tailEnd/>
          </a:ln>
        </p:spPr>
        <p:txBody>
          <a:bodyPr wrap="none" anchor="ctr"/>
          <a:lstStyle/>
          <a:p>
            <a:pPr algn="ctr"/>
            <a:r>
              <a:rPr lang="ru-RU" dirty="0"/>
              <a:t>NO </a:t>
            </a:r>
          </a:p>
          <a:p>
            <a:pPr algn="ctr"/>
            <a:r>
              <a:rPr lang="ru-RU" dirty="0"/>
              <a:t>DISABILITY</a:t>
            </a:r>
          </a:p>
        </p:txBody>
      </p:sp>
      <p:sp>
        <p:nvSpPr>
          <p:cNvPr id="2053" name="Rectangle 8"/>
          <p:cNvSpPr>
            <a:spLocks noChangeArrowheads="1"/>
          </p:cNvSpPr>
          <p:nvPr/>
        </p:nvSpPr>
        <p:spPr bwMode="auto">
          <a:xfrm>
            <a:off x="6477000" y="5105400"/>
            <a:ext cx="2057400" cy="533400"/>
          </a:xfrm>
          <a:prstGeom prst="rect">
            <a:avLst/>
          </a:prstGeom>
          <a:solidFill>
            <a:srgbClr val="66FFFF"/>
          </a:solidFill>
          <a:ln w="9525">
            <a:solidFill>
              <a:schemeClr val="tx1"/>
            </a:solidFill>
            <a:miter lim="800000"/>
            <a:headEnd/>
            <a:tailEnd/>
          </a:ln>
        </p:spPr>
        <p:txBody>
          <a:bodyPr wrap="none" anchor="ctr"/>
          <a:lstStyle/>
          <a:p>
            <a:pPr algn="ctr"/>
            <a:r>
              <a:rPr lang="en-US" dirty="0" smtClean="0"/>
              <a:t>82.5</a:t>
            </a:r>
            <a:r>
              <a:rPr lang="ru-RU" dirty="0" smtClean="0"/>
              <a:t> </a:t>
            </a:r>
            <a:r>
              <a:rPr lang="ru-RU" dirty="0"/>
              <a:t>YEARS</a:t>
            </a:r>
          </a:p>
        </p:txBody>
      </p:sp>
      <p:sp>
        <p:nvSpPr>
          <p:cNvPr id="6" name="TextBox 5"/>
          <p:cNvSpPr txBox="1"/>
          <p:nvPr/>
        </p:nvSpPr>
        <p:spPr>
          <a:xfrm>
            <a:off x="5334000" y="2438400"/>
            <a:ext cx="1219200" cy="1200329"/>
          </a:xfrm>
          <a:prstGeom prst="rect">
            <a:avLst/>
          </a:prstGeom>
          <a:noFill/>
        </p:spPr>
        <p:txBody>
          <a:bodyPr wrap="square" rtlCol="0">
            <a:spAutoFit/>
          </a:bodyPr>
          <a:lstStyle/>
          <a:p>
            <a:r>
              <a:rPr lang="en-GB" b="1" dirty="0" smtClean="0">
                <a:latin typeface="Times New Roman" pitchFamily="18" charset="0"/>
                <a:cs typeface="Times New Roman" pitchFamily="18" charset="0"/>
              </a:rPr>
              <a:t>Lifetime lost due to premature mortality.</a:t>
            </a:r>
            <a:endParaRPr lang="en-IN" b="1" dirty="0"/>
          </a:p>
        </p:txBody>
      </p:sp>
      <p:sp>
        <p:nvSpPr>
          <p:cNvPr id="7" name="TextBox 6"/>
          <p:cNvSpPr txBox="1"/>
          <p:nvPr/>
        </p:nvSpPr>
        <p:spPr>
          <a:xfrm>
            <a:off x="1066801" y="5715000"/>
            <a:ext cx="7772400" cy="1015663"/>
          </a:xfrm>
          <a:prstGeom prst="rect">
            <a:avLst/>
          </a:prstGeom>
          <a:noFill/>
          <a:ln>
            <a:solidFill>
              <a:schemeClr val="tx1"/>
            </a:solidFill>
          </a:ln>
        </p:spPr>
        <p:txBody>
          <a:bodyPr wrap="square" rtlCol="0">
            <a:spAutoFit/>
          </a:bodyPr>
          <a:lstStyle/>
          <a:p>
            <a:r>
              <a:rPr lang="en-GB" sz="2000" i="1" dirty="0" smtClean="0">
                <a:latin typeface="Times New Roman" pitchFamily="18" charset="0"/>
                <a:cs typeface="Times New Roman" pitchFamily="18" charset="0"/>
              </a:rPr>
              <a:t>Premature death from a myocardial infarction, say at age 50.  This patient’s loss is 33.5 years.(DALY= YLL= N *L ) No adjustment is made for disability because the patient dies. </a:t>
            </a:r>
            <a:endParaRPr lang="en-IN"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1832</TotalTime>
  <Words>3868</Words>
  <Application>Microsoft Office PowerPoint</Application>
  <PresentationFormat>On-screen Show (4:3)</PresentationFormat>
  <Paragraphs>271</Paragraphs>
  <Slides>28</Slides>
  <Notes>25</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Solstice</vt:lpstr>
      <vt:lpstr>Точечный рисунок</vt:lpstr>
      <vt:lpstr> Disability Adjusted Life Years</vt:lpstr>
      <vt:lpstr>Plan of the presentation</vt:lpstr>
      <vt:lpstr>Indicators Of Disability</vt:lpstr>
      <vt:lpstr>What are DALYs?</vt:lpstr>
      <vt:lpstr>Possible uses of DALYs </vt:lpstr>
      <vt:lpstr>How are DALYs constructed?</vt:lpstr>
      <vt:lpstr>How are DALYs constructed?</vt:lpstr>
      <vt:lpstr>    DALYs due to living with disability</vt:lpstr>
      <vt:lpstr>DALYs due to early death  (Red area measures DALYs. Red + white is a normal life)</vt:lpstr>
      <vt:lpstr>DALYs due to disability and premature death combined.</vt:lpstr>
      <vt:lpstr>Calculation of DALYs  </vt:lpstr>
      <vt:lpstr>How are disability adjustments made?</vt:lpstr>
      <vt:lpstr>Method used for weighting disability </vt:lpstr>
      <vt:lpstr> Age weighting and Discounting</vt:lpstr>
      <vt:lpstr>Age-weights</vt:lpstr>
      <vt:lpstr>The effect of age-weighs and discounting</vt:lpstr>
      <vt:lpstr>Calculating DALY score, with age weighting and discounting.</vt:lpstr>
      <vt:lpstr>QALYs and DALYs</vt:lpstr>
      <vt:lpstr>Relation between QALYs and DALYs              DALYs = healthy years lost                                               QALYs = healthy years gained</vt:lpstr>
      <vt:lpstr>PROBLEMS of the DALY approach</vt:lpstr>
      <vt:lpstr>General problems of validity</vt:lpstr>
      <vt:lpstr>Validity problems of the PTO protocol</vt:lpstr>
      <vt:lpstr>Justice</vt:lpstr>
      <vt:lpstr>What is the Global Burden of Disease study? </vt:lpstr>
      <vt:lpstr>Possible use of the Global Burden of Disease Study</vt:lpstr>
      <vt:lpstr>Leading Causes of Burden of Diseases in 2004 and projections for 2030</vt:lpstr>
      <vt:lpstr>Summary</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ABHISHEK</dc:creator>
  <cp:lastModifiedBy>ABHISHEK</cp:lastModifiedBy>
  <cp:revision>40</cp:revision>
  <dcterms:created xsi:type="dcterms:W3CDTF">2006-08-16T00:00:00Z</dcterms:created>
  <dcterms:modified xsi:type="dcterms:W3CDTF">2010-11-17T12:52:40Z</dcterms:modified>
</cp:coreProperties>
</file>